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3" r:id="rId2"/>
    <p:sldId id="257" r:id="rId3"/>
    <p:sldId id="274" r:id="rId4"/>
    <p:sldId id="271" r:id="rId5"/>
    <p:sldId id="272" r:id="rId6"/>
    <p:sldId id="258" r:id="rId7"/>
    <p:sldId id="259" r:id="rId8"/>
    <p:sldId id="280" r:id="rId9"/>
    <p:sldId id="276" r:id="rId10"/>
    <p:sldId id="265" r:id="rId11"/>
    <p:sldId id="277" r:id="rId12"/>
    <p:sldId id="278" r:id="rId13"/>
  </p:sldIdLst>
  <p:sldSz cx="9144000" cy="6858000" type="screen4x3"/>
  <p:notesSz cx="6797675" cy="987266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E6E6"/>
    <a:srgbClr val="A59798"/>
    <a:srgbClr val="FFFFFF"/>
    <a:srgbClr val="FEFEFE"/>
    <a:srgbClr val="704F52"/>
    <a:srgbClr val="927C86"/>
    <a:srgbClr val="B6AAAB"/>
    <a:srgbClr val="ABD958"/>
    <a:srgbClr val="FBD425"/>
    <a:srgbClr val="5E74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38" autoAdjust="0"/>
    <p:restoredTop sz="94660"/>
  </p:normalViewPr>
  <p:slideViewPr>
    <p:cSldViewPr>
      <p:cViewPr varScale="1">
        <p:scale>
          <a:sx n="68" d="100"/>
          <a:sy n="68" d="100"/>
        </p:scale>
        <p:origin x="139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F40135CD-FD2B-497C-9052-EB2193E3DFED}" type="datetimeFigureOut">
              <a:rPr lang="ru-RU" smtClean="0"/>
              <a:t>28.09.2021</a:t>
            </a:fld>
            <a:endParaRPr lang="ru-RU"/>
          </a:p>
        </p:txBody>
      </p:sp>
      <p:sp>
        <p:nvSpPr>
          <p:cNvPr id="4" name="Образ слайда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37326613-0B4F-49BA-A541-377458C616F1}" type="slidenum">
              <a:rPr lang="ru-RU" smtClean="0"/>
              <a:t>‹#›</a:t>
            </a:fld>
            <a:endParaRPr lang="ru-RU"/>
          </a:p>
        </p:txBody>
      </p:sp>
    </p:spTree>
    <p:extLst>
      <p:ext uri="{BB962C8B-B14F-4D97-AF65-F5344CB8AC3E}">
        <p14:creationId xmlns:p14="http://schemas.microsoft.com/office/powerpoint/2010/main" val="2381550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7326613-0B4F-49BA-A541-377458C616F1}" type="slidenum">
              <a:rPr lang="ru-RU" smtClean="0"/>
              <a:t>1</a:t>
            </a:fld>
            <a:endParaRPr lang="ru-RU"/>
          </a:p>
        </p:txBody>
      </p:sp>
    </p:spTree>
    <p:extLst>
      <p:ext uri="{BB962C8B-B14F-4D97-AF65-F5344CB8AC3E}">
        <p14:creationId xmlns:p14="http://schemas.microsoft.com/office/powerpoint/2010/main" val="4028952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7326613-0B4F-49BA-A541-377458C616F1}" type="slidenum">
              <a:rPr lang="ru-RU" smtClean="0"/>
              <a:t>3</a:t>
            </a:fld>
            <a:endParaRPr lang="ru-RU"/>
          </a:p>
        </p:txBody>
      </p:sp>
    </p:spTree>
    <p:extLst>
      <p:ext uri="{BB962C8B-B14F-4D97-AF65-F5344CB8AC3E}">
        <p14:creationId xmlns:p14="http://schemas.microsoft.com/office/powerpoint/2010/main" val="553106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7326613-0B4F-49BA-A541-377458C616F1}" type="slidenum">
              <a:rPr lang="ru-RU" smtClean="0"/>
              <a:t>5</a:t>
            </a:fld>
            <a:endParaRPr lang="ru-RU"/>
          </a:p>
        </p:txBody>
      </p:sp>
    </p:spTree>
    <p:extLst>
      <p:ext uri="{BB962C8B-B14F-4D97-AF65-F5344CB8AC3E}">
        <p14:creationId xmlns:p14="http://schemas.microsoft.com/office/powerpoint/2010/main" val="505711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ru-RU"/>
              <a:t>Образец заголовка</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E3D01002-71E7-41ED-897D-60641D6FDBC9}" type="datetimeFigureOut">
              <a:rPr lang="ru-RU" smtClean="0"/>
              <a:t>28.09.2021</a:t>
            </a:fld>
            <a:endParaRPr lang="ru-RU"/>
          </a:p>
        </p:txBody>
      </p:sp>
      <p:sp>
        <p:nvSpPr>
          <p:cNvPr id="8" name="Slide Number Placeholder 7"/>
          <p:cNvSpPr>
            <a:spLocks noGrp="1"/>
          </p:cNvSpPr>
          <p:nvPr>
            <p:ph type="sldNum" sz="quarter" idx="11"/>
          </p:nvPr>
        </p:nvSpPr>
        <p:spPr/>
        <p:txBody>
          <a:bodyPr/>
          <a:lstStyle/>
          <a:p>
            <a:fld id="{B845A5A1-1522-4F61-8A6C-E732CE9765DC}"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E3D01002-71E7-41ED-897D-60641D6FDBC9}" type="datetimeFigureOut">
              <a:rPr lang="ru-RU" smtClean="0"/>
              <a:t>28.09.2021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845A5A1-1522-4F61-8A6C-E732CE9765DC}"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E3D01002-71E7-41ED-897D-60641D6FDBC9}" type="datetimeFigureOut">
              <a:rPr lang="ru-RU" smtClean="0"/>
              <a:t>28.09.2021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845A5A1-1522-4F61-8A6C-E732CE9765DC}"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D01002-71E7-41ED-897D-60641D6FDBC9}" type="datetimeFigureOut">
              <a:rPr lang="ru-RU" smtClean="0"/>
              <a:t>28.09.2021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845A5A1-1522-4F61-8A6C-E732CE9765DC}"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a:t>Образец заголовка</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3D01002-71E7-41ED-897D-60641D6FDBC9}" type="datetimeFigureOut">
              <a:rPr lang="ru-RU" smtClean="0"/>
              <a:t>28.09.2021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845A5A1-1522-4F61-8A6C-E732CE9765DC}" type="slidenum">
              <a:rPr lang="ru-RU" smtClean="0"/>
              <a:t>‹#›</a:t>
            </a:fld>
            <a:endParaRPr lang="ru-RU"/>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3D01002-71E7-41ED-897D-60641D6FDBC9}" type="datetimeFigureOut">
              <a:rPr lang="ru-RU" smtClean="0"/>
              <a:t>28.09.2021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845A5A1-1522-4F61-8A6C-E732CE9765DC}" type="slidenum">
              <a:rPr lang="ru-RU" smtClean="0"/>
              <a:t>‹#›</a:t>
            </a:fld>
            <a:endParaRPr lang="ru-RU"/>
          </a:p>
        </p:txBody>
      </p:sp>
      <p:sp>
        <p:nvSpPr>
          <p:cNvPr id="9" name="Content Placeholder 8"/>
          <p:cNvSpPr>
            <a:spLocks noGrp="1"/>
          </p:cNvSpPr>
          <p:nvPr>
            <p:ph sz="quarter" idx="13"/>
          </p:nvPr>
        </p:nvSpPr>
        <p:spPr>
          <a:xfrm>
            <a:off x="365760" y="1600200"/>
            <a:ext cx="4041648" cy="452628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7" name="Date Placeholder 6"/>
          <p:cNvSpPr>
            <a:spLocks noGrp="1"/>
          </p:cNvSpPr>
          <p:nvPr>
            <p:ph type="dt" sz="half" idx="10"/>
          </p:nvPr>
        </p:nvSpPr>
        <p:spPr/>
        <p:txBody>
          <a:bodyPr/>
          <a:lstStyle/>
          <a:p>
            <a:fld id="{E3D01002-71E7-41ED-897D-60641D6FDBC9}" type="datetimeFigureOut">
              <a:rPr lang="ru-RU" smtClean="0"/>
              <a:t>28.09.2021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845A5A1-1522-4F61-8A6C-E732CE9765DC}" type="slidenum">
              <a:rPr lang="ru-RU" smtClean="0"/>
              <a:t>‹#›</a:t>
            </a:fld>
            <a:endParaRPr lang="ru-RU"/>
          </a:p>
        </p:txBody>
      </p:sp>
      <p:sp>
        <p:nvSpPr>
          <p:cNvPr id="11" name="Content Placeholder 10"/>
          <p:cNvSpPr>
            <a:spLocks noGrp="1"/>
          </p:cNvSpPr>
          <p:nvPr>
            <p:ph sz="quarter" idx="13"/>
          </p:nvPr>
        </p:nvSpPr>
        <p:spPr>
          <a:xfrm>
            <a:off x="457200" y="2212848"/>
            <a:ext cx="4041648" cy="391363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3D01002-71E7-41ED-897D-60641D6FDBC9}" type="datetimeFigureOut">
              <a:rPr lang="ru-RU" smtClean="0"/>
              <a:t>28.09.2021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845A5A1-1522-4F61-8A6C-E732CE9765DC}"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D01002-71E7-41ED-897D-60641D6FDBC9}" type="datetimeFigureOut">
              <a:rPr lang="ru-RU" smtClean="0"/>
              <a:t>28.09.2021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845A5A1-1522-4F61-8A6C-E732CE9765DC}"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a:t>Образец заголовка</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3D01002-71E7-41ED-897D-60641D6FDBC9}" type="datetimeFigureOut">
              <a:rPr lang="ru-RU" smtClean="0"/>
              <a:t>28.09.2021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845A5A1-1522-4F61-8A6C-E732CE9765DC}"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ru-RU"/>
              <a:t>Образец заголовка</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3D01002-71E7-41ED-897D-60641D6FDBC9}" type="datetimeFigureOut">
              <a:rPr lang="ru-RU" smtClean="0"/>
              <a:t>28.09.2021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845A5A1-1522-4F61-8A6C-E732CE9765DC}"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ru-RU"/>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E3D01002-71E7-41ED-897D-60641D6FDBC9}" type="datetimeFigureOut">
              <a:rPr lang="ru-RU" smtClean="0"/>
              <a:t>28.09.2021</a:t>
            </a:fld>
            <a:endParaRPr lang="ru-RU"/>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845A5A1-1522-4F61-8A6C-E732CE9765DC}" type="slidenum">
              <a:rPr lang="ru-RU" smtClean="0"/>
              <a:t>‹#›</a:t>
            </a:fld>
            <a:endParaRPr lang="ru-RU"/>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Users\Лев\Downloads\код\im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26" y="0"/>
            <a:ext cx="125145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1547664" y="4004657"/>
            <a:ext cx="5656743" cy="665799"/>
          </a:xfrm>
        </p:spPr>
        <p:txBody>
          <a:bodyPr>
            <a:normAutofit fontScale="90000"/>
          </a:bodyPr>
          <a:lstStyle/>
          <a:p>
            <a:pPr algn="l"/>
            <a:br>
              <a:rPr lang="ru-RU" sz="6600" b="0" dirty="0">
                <a:solidFill>
                  <a:schemeClr val="tx2">
                    <a:lumMod val="10000"/>
                  </a:schemeClr>
                </a:solidFill>
                <a:latin typeface="Candara" panose="020E0502030303020204" pitchFamily="34" charset="0"/>
              </a:rPr>
            </a:br>
            <a:r>
              <a:rPr lang="en-US" sz="3200" b="0" i="1" dirty="0">
                <a:solidFill>
                  <a:srgbClr val="FFFF00"/>
                </a:solidFill>
                <a:latin typeface="Candara" panose="020E0502030303020204" pitchFamily="34" charset="0"/>
              </a:rPr>
              <a:t>COD changes the world</a:t>
            </a:r>
            <a:endParaRPr lang="ru-RU" sz="3200" b="0" i="1" dirty="0">
              <a:solidFill>
                <a:schemeClr val="tx2">
                  <a:lumMod val="10000"/>
                </a:schemeClr>
              </a:solidFill>
              <a:latin typeface="Candara" panose="020E0502030303020204" pitchFamily="34" charset="0"/>
            </a:endParaRPr>
          </a:p>
        </p:txBody>
      </p:sp>
      <p:sp>
        <p:nvSpPr>
          <p:cNvPr id="5" name="TextBox 4"/>
          <p:cNvSpPr txBox="1"/>
          <p:nvPr/>
        </p:nvSpPr>
        <p:spPr>
          <a:xfrm>
            <a:off x="2690371" y="16042"/>
            <a:ext cx="6771405" cy="1077218"/>
          </a:xfrm>
          <a:prstGeom prst="rect">
            <a:avLst/>
          </a:prstGeom>
          <a:noFill/>
        </p:spPr>
        <p:txBody>
          <a:bodyPr wrap="none" rtlCol="0">
            <a:spAutoFit/>
          </a:bodyPr>
          <a:lstStyle/>
          <a:p>
            <a:pPr algn="ctr"/>
            <a:r>
              <a:rPr lang="en-US" sz="3200" dirty="0">
                <a:solidFill>
                  <a:srgbClr val="FFFF00"/>
                </a:solidFill>
                <a:latin typeface="Candara" panose="020E0502030303020204" pitchFamily="34" charset="0"/>
              </a:rPr>
              <a:t>COD – calculator of optimal discounts</a:t>
            </a:r>
            <a:r>
              <a:rPr lang="ru-RU" sz="3200" dirty="0">
                <a:solidFill>
                  <a:schemeClr val="tx1">
                    <a:lumMod val="50000"/>
                    <a:lumOff val="50000"/>
                  </a:schemeClr>
                </a:solidFill>
                <a:latin typeface="Candara" panose="020E0502030303020204" pitchFamily="34" charset="0"/>
              </a:rPr>
              <a:t> </a:t>
            </a:r>
            <a:endParaRPr lang="ru-RU" sz="3200" b="1" dirty="0">
              <a:solidFill>
                <a:schemeClr val="tx1">
                  <a:lumMod val="85000"/>
                  <a:lumOff val="15000"/>
                </a:schemeClr>
              </a:solidFill>
              <a:latin typeface="Candara" panose="020E0502030303020204" pitchFamily="34" charset="0"/>
            </a:endParaRPr>
          </a:p>
          <a:p>
            <a:pPr algn="ctr"/>
            <a:r>
              <a:rPr lang="en-US" sz="3200" b="1" dirty="0">
                <a:solidFill>
                  <a:srgbClr val="FFFF00"/>
                </a:solidFill>
                <a:latin typeface="Candara" panose="020E0502030303020204" pitchFamily="34" charset="0"/>
              </a:rPr>
              <a:t>                                www.codtech.ru</a:t>
            </a:r>
            <a:endParaRPr lang="ru-RU" sz="3200" b="1" dirty="0">
              <a:solidFill>
                <a:srgbClr val="FFFF00"/>
              </a:solidFill>
            </a:endParaRPr>
          </a:p>
        </p:txBody>
      </p:sp>
      <p:pic>
        <p:nvPicPr>
          <p:cNvPr id="3" name="Рисунок 2">
            <a:extLst>
              <a:ext uri="{FF2B5EF4-FFF2-40B4-BE49-F238E27FC236}">
                <a16:creationId xmlns:a16="http://schemas.microsoft.com/office/drawing/2014/main" id="{BB4F2D58-4065-4141-911B-540593A8CAB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709542" y="3902459"/>
            <a:ext cx="739442" cy="870197"/>
          </a:xfrm>
          <a:prstGeom prst="rect">
            <a:avLst/>
          </a:prstGeom>
        </p:spPr>
      </p:pic>
    </p:spTree>
    <p:extLst>
      <p:ext uri="{BB962C8B-B14F-4D97-AF65-F5344CB8AC3E}">
        <p14:creationId xmlns:p14="http://schemas.microsoft.com/office/powerpoint/2010/main" val="2308267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50000">
              <a:schemeClr val="bg1">
                <a:tint val="80000"/>
                <a:satMod val="250000"/>
                <a:lumMod val="96000"/>
              </a:schemeClr>
            </a:gs>
            <a:gs pos="76000">
              <a:schemeClr val="bg1">
                <a:tint val="90000"/>
                <a:shade val="90000"/>
                <a:satMod val="200000"/>
              </a:schemeClr>
            </a:gs>
            <a:gs pos="92000">
              <a:schemeClr val="bg1">
                <a:tint val="90000"/>
                <a:shade val="70000"/>
                <a:satMod val="2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Прямоугольник 3"/>
          <p:cNvSpPr/>
          <p:nvPr/>
        </p:nvSpPr>
        <p:spPr>
          <a:xfrm>
            <a:off x="-36004" y="184970"/>
            <a:ext cx="9144000" cy="461665"/>
          </a:xfrm>
          <a:prstGeom prst="rect">
            <a:avLst/>
          </a:prstGeom>
          <a:solidFill>
            <a:schemeClr val="bg1">
              <a:alpha val="0"/>
            </a:schemeClr>
          </a:solidFill>
        </p:spPr>
        <p:txBody>
          <a:bodyPr wrap="square">
            <a:spAutoFit/>
          </a:bodyPr>
          <a:lstStyle/>
          <a:p>
            <a:pPr algn="ctr"/>
            <a:r>
              <a:rPr lang="en-US" sz="2400" b="1" dirty="0">
                <a:solidFill>
                  <a:srgbClr val="595959"/>
                </a:solidFill>
                <a:latin typeface="Century Gothic"/>
              </a:rPr>
              <a:t>COD Basic Operation Parameters </a:t>
            </a:r>
            <a:endParaRPr lang="ru-RU" sz="2000" dirty="0">
              <a:solidFill>
                <a:schemeClr val="accent5">
                  <a:lumMod val="50000"/>
                </a:schemeClr>
              </a:solidFill>
              <a:effectLst>
                <a:outerShdw blurRad="38100" dist="38100" dir="2700000" algn="tl">
                  <a:srgbClr val="000000">
                    <a:alpha val="43137"/>
                  </a:srgbClr>
                </a:outerShdw>
              </a:effectLst>
              <a:latin typeface="+mj-lt"/>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102880026"/>
              </p:ext>
            </p:extLst>
          </p:nvPr>
        </p:nvGraphicFramePr>
        <p:xfrm>
          <a:off x="323528" y="980728"/>
          <a:ext cx="8424936" cy="5256582"/>
        </p:xfrm>
        <a:graphic>
          <a:graphicData uri="http://schemas.openxmlformats.org/drawingml/2006/table">
            <a:tbl>
              <a:tblPr firstRow="1" firstCol="1" bandRow="1">
                <a:tableStyleId>{8799B23B-EC83-4686-B30A-512413B5E67A}</a:tableStyleId>
              </a:tblPr>
              <a:tblGrid>
                <a:gridCol w="5585228">
                  <a:extLst>
                    <a:ext uri="{9D8B030D-6E8A-4147-A177-3AD203B41FA5}">
                      <a16:colId xmlns:a16="http://schemas.microsoft.com/office/drawing/2014/main" val="20000"/>
                    </a:ext>
                  </a:extLst>
                </a:gridCol>
                <a:gridCol w="1248204">
                  <a:extLst>
                    <a:ext uri="{9D8B030D-6E8A-4147-A177-3AD203B41FA5}">
                      <a16:colId xmlns:a16="http://schemas.microsoft.com/office/drawing/2014/main" val="20001"/>
                    </a:ext>
                  </a:extLst>
                </a:gridCol>
                <a:gridCol w="1591504">
                  <a:extLst>
                    <a:ext uri="{9D8B030D-6E8A-4147-A177-3AD203B41FA5}">
                      <a16:colId xmlns:a16="http://schemas.microsoft.com/office/drawing/2014/main" val="20002"/>
                    </a:ext>
                  </a:extLst>
                </a:gridCol>
              </a:tblGrid>
              <a:tr h="1211238">
                <a:tc>
                  <a:txBody>
                    <a:bodyPr/>
                    <a:lstStyle/>
                    <a:p>
                      <a:pPr>
                        <a:lnSpc>
                          <a:spcPct val="115000"/>
                        </a:lnSpc>
                        <a:spcAft>
                          <a:spcPts val="0"/>
                        </a:spcAft>
                      </a:pPr>
                      <a:r>
                        <a:rPr lang="en-US" sz="1600" b="1" dirty="0">
                          <a:solidFill>
                            <a:schemeClr val="tx1">
                              <a:lumMod val="65000"/>
                              <a:lumOff val="35000"/>
                            </a:schemeClr>
                          </a:solidFill>
                          <a:effectLst/>
                        </a:rPr>
                        <a:t>The number of bulk discounts in the discount menu</a:t>
                      </a:r>
                    </a:p>
                    <a:p>
                      <a:pPr>
                        <a:lnSpc>
                          <a:spcPct val="115000"/>
                        </a:lnSpc>
                        <a:spcAft>
                          <a:spcPts val="0"/>
                        </a:spcAft>
                      </a:pPr>
                      <a:r>
                        <a:rPr lang="en-US" sz="1600" b="1" dirty="0">
                          <a:solidFill>
                            <a:schemeClr val="tx1">
                              <a:lumMod val="65000"/>
                              <a:lumOff val="35000"/>
                            </a:schemeClr>
                          </a:solidFill>
                          <a:effectLst/>
                        </a:rPr>
                        <a:t>(including zero discount)</a:t>
                      </a:r>
                    </a:p>
                  </a:txBody>
                  <a:tcPr marL="68580" marR="68580" marT="0" marB="0" anchor="ctr"/>
                </a:tc>
                <a:tc>
                  <a:txBody>
                    <a:bodyPr/>
                    <a:lstStyle/>
                    <a:p>
                      <a:pPr>
                        <a:lnSpc>
                          <a:spcPct val="115000"/>
                        </a:lnSpc>
                        <a:spcAft>
                          <a:spcPts val="0"/>
                        </a:spcAft>
                      </a:pPr>
                      <a:r>
                        <a:rPr lang="ru-RU" sz="1600" b="1" dirty="0">
                          <a:solidFill>
                            <a:schemeClr val="tx1">
                              <a:lumMod val="65000"/>
                              <a:lumOff val="35000"/>
                            </a:schemeClr>
                          </a:solidFill>
                          <a:effectLst/>
                        </a:rPr>
                        <a:t> </a:t>
                      </a:r>
                    </a:p>
                    <a:p>
                      <a:pPr>
                        <a:lnSpc>
                          <a:spcPct val="115000"/>
                        </a:lnSpc>
                        <a:spcAft>
                          <a:spcPts val="0"/>
                        </a:spcAft>
                      </a:pPr>
                      <a:r>
                        <a:rPr lang="en-US" sz="1600" b="1" dirty="0">
                          <a:solidFill>
                            <a:schemeClr val="tx1">
                              <a:lumMod val="65000"/>
                              <a:lumOff val="35000"/>
                            </a:schemeClr>
                          </a:solidFill>
                          <a:effectLst/>
                        </a:rPr>
                        <a:t>PCS.</a:t>
                      </a:r>
                      <a:endParaRPr lang="ru-RU" sz="1600" b="1" dirty="0">
                        <a:solidFill>
                          <a:schemeClr val="tx1">
                            <a:lumMod val="65000"/>
                            <a:lumOff val="35000"/>
                          </a:schemeClr>
                        </a:solidFill>
                        <a:effectLst/>
                        <a:latin typeface="+mj-lt"/>
                        <a:ea typeface="Calibri"/>
                        <a:cs typeface="Times New Roman"/>
                      </a:endParaRPr>
                    </a:p>
                  </a:txBody>
                  <a:tcPr marL="68580" marR="68580" marT="0" marB="0" anchor="ctr"/>
                </a:tc>
                <a:tc>
                  <a:txBody>
                    <a:bodyPr/>
                    <a:lstStyle/>
                    <a:p>
                      <a:pPr>
                        <a:lnSpc>
                          <a:spcPct val="115000"/>
                        </a:lnSpc>
                        <a:spcAft>
                          <a:spcPts val="0"/>
                        </a:spcAft>
                      </a:pPr>
                      <a:r>
                        <a:rPr lang="ru-RU" sz="1600" b="1" dirty="0">
                          <a:solidFill>
                            <a:schemeClr val="tx1">
                              <a:lumMod val="65000"/>
                              <a:lumOff val="35000"/>
                            </a:schemeClr>
                          </a:solidFill>
                          <a:effectLst/>
                        </a:rPr>
                        <a:t> </a:t>
                      </a:r>
                    </a:p>
                    <a:p>
                      <a:pPr>
                        <a:lnSpc>
                          <a:spcPct val="115000"/>
                        </a:lnSpc>
                        <a:spcAft>
                          <a:spcPts val="0"/>
                        </a:spcAft>
                      </a:pPr>
                      <a:r>
                        <a:rPr lang="ru-RU" sz="1600" b="1" dirty="0">
                          <a:solidFill>
                            <a:schemeClr val="tx1">
                              <a:lumMod val="65000"/>
                              <a:lumOff val="35000"/>
                            </a:schemeClr>
                          </a:solidFill>
                          <a:effectLst/>
                        </a:rPr>
                        <a:t>   3 - 10</a:t>
                      </a:r>
                      <a:endParaRPr lang="ru-RU" sz="1600" b="1" dirty="0">
                        <a:solidFill>
                          <a:schemeClr val="tx1">
                            <a:lumMod val="65000"/>
                            <a:lumOff val="35000"/>
                          </a:schemeClr>
                        </a:solidFill>
                        <a:effectLst/>
                        <a:latin typeface="+mj-lt"/>
                        <a:ea typeface="Calibri"/>
                        <a:cs typeface="Times New Roman"/>
                      </a:endParaRPr>
                    </a:p>
                  </a:txBody>
                  <a:tcPr marL="68580" marR="68580" marT="0" marB="0" anchor="ctr"/>
                </a:tc>
                <a:extLst>
                  <a:ext uri="{0D108BD9-81ED-4DB2-BD59-A6C34878D82A}">
                    <a16:rowId xmlns:a16="http://schemas.microsoft.com/office/drawing/2014/main" val="10000"/>
                  </a:ext>
                </a:extLst>
              </a:tr>
              <a:tr h="1211238">
                <a:tc>
                  <a:txBody>
                    <a:bodyPr/>
                    <a:lstStyle/>
                    <a:p>
                      <a:pPr>
                        <a:lnSpc>
                          <a:spcPct val="115000"/>
                        </a:lnSpc>
                        <a:spcAft>
                          <a:spcPts val="0"/>
                        </a:spcAft>
                      </a:pPr>
                      <a:r>
                        <a:rPr lang="en-US" sz="1600" b="1" dirty="0">
                          <a:solidFill>
                            <a:schemeClr val="tx1">
                              <a:lumMod val="65000"/>
                              <a:lumOff val="35000"/>
                            </a:schemeClr>
                          </a:solidFill>
                          <a:effectLst/>
                        </a:rPr>
                        <a:t>The number of input data update cycles for calculating the optimal mode with working accuracy</a:t>
                      </a:r>
                      <a:endParaRPr lang="ru-RU" sz="1600" b="1" dirty="0">
                        <a:solidFill>
                          <a:schemeClr val="tx1">
                            <a:lumMod val="65000"/>
                            <a:lumOff val="35000"/>
                          </a:schemeClr>
                        </a:solidFill>
                        <a:effectLst/>
                        <a:latin typeface="+mj-lt"/>
                        <a:ea typeface="Calibri"/>
                        <a:cs typeface="Times New Roman"/>
                      </a:endParaRPr>
                    </a:p>
                  </a:txBody>
                  <a:tcPr marL="68580" marR="68580" marT="0" marB="0" anchor="ctr"/>
                </a:tc>
                <a:tc>
                  <a:txBody>
                    <a:bodyPr/>
                    <a:lstStyle/>
                    <a:p>
                      <a:pPr>
                        <a:lnSpc>
                          <a:spcPct val="115000"/>
                        </a:lnSpc>
                        <a:spcAft>
                          <a:spcPts val="0"/>
                        </a:spcAft>
                      </a:pPr>
                      <a:r>
                        <a:rPr lang="ru-RU" sz="1600" b="1" dirty="0">
                          <a:solidFill>
                            <a:schemeClr val="tx1">
                              <a:lumMod val="65000"/>
                              <a:lumOff val="35000"/>
                            </a:schemeClr>
                          </a:solidFill>
                          <a:effectLst/>
                        </a:rPr>
                        <a:t> </a:t>
                      </a:r>
                    </a:p>
                    <a:p>
                      <a:pPr>
                        <a:lnSpc>
                          <a:spcPct val="115000"/>
                        </a:lnSpc>
                        <a:spcAft>
                          <a:spcPts val="0"/>
                        </a:spcAft>
                      </a:pPr>
                      <a:r>
                        <a:rPr lang="en-US" sz="1600" b="1" dirty="0">
                          <a:solidFill>
                            <a:schemeClr val="tx1">
                              <a:lumMod val="65000"/>
                              <a:lumOff val="35000"/>
                            </a:schemeClr>
                          </a:solidFill>
                          <a:effectLst/>
                        </a:rPr>
                        <a:t>PCS.</a:t>
                      </a:r>
                      <a:endParaRPr lang="ru-RU" sz="1600" b="1" dirty="0">
                        <a:solidFill>
                          <a:schemeClr val="tx1">
                            <a:lumMod val="65000"/>
                            <a:lumOff val="35000"/>
                          </a:schemeClr>
                        </a:solidFill>
                        <a:effectLst/>
                        <a:latin typeface="+mj-lt"/>
                        <a:ea typeface="Calibri"/>
                        <a:cs typeface="Times New Roman"/>
                      </a:endParaRPr>
                    </a:p>
                  </a:txBody>
                  <a:tcPr marL="68580" marR="68580" marT="0" marB="0" anchor="ctr"/>
                </a:tc>
                <a:tc>
                  <a:txBody>
                    <a:bodyPr/>
                    <a:lstStyle/>
                    <a:p>
                      <a:pPr>
                        <a:lnSpc>
                          <a:spcPct val="115000"/>
                        </a:lnSpc>
                        <a:spcAft>
                          <a:spcPts val="0"/>
                        </a:spcAft>
                      </a:pPr>
                      <a:r>
                        <a:rPr lang="ru-RU" sz="1600" b="1" dirty="0">
                          <a:solidFill>
                            <a:schemeClr val="tx1">
                              <a:lumMod val="65000"/>
                              <a:lumOff val="35000"/>
                            </a:schemeClr>
                          </a:solidFill>
                          <a:effectLst/>
                        </a:rPr>
                        <a:t> </a:t>
                      </a:r>
                    </a:p>
                    <a:p>
                      <a:pPr>
                        <a:lnSpc>
                          <a:spcPct val="115000"/>
                        </a:lnSpc>
                        <a:spcAft>
                          <a:spcPts val="0"/>
                        </a:spcAft>
                      </a:pPr>
                      <a:r>
                        <a:rPr lang="ru-RU" sz="1600" b="1" dirty="0">
                          <a:solidFill>
                            <a:schemeClr val="tx1">
                              <a:lumMod val="65000"/>
                              <a:lumOff val="35000"/>
                            </a:schemeClr>
                          </a:solidFill>
                          <a:effectLst/>
                        </a:rPr>
                        <a:t>    3-5</a:t>
                      </a:r>
                      <a:endParaRPr lang="ru-RU" sz="1600" b="1" dirty="0">
                        <a:solidFill>
                          <a:schemeClr val="tx1">
                            <a:lumMod val="65000"/>
                            <a:lumOff val="35000"/>
                          </a:schemeClr>
                        </a:solidFill>
                        <a:effectLst/>
                        <a:latin typeface="+mj-lt"/>
                        <a:ea typeface="Calibri"/>
                        <a:cs typeface="Times New Roman"/>
                      </a:endParaRPr>
                    </a:p>
                  </a:txBody>
                  <a:tcPr marL="68580" marR="68580" marT="0" marB="0" anchor="ctr"/>
                </a:tc>
                <a:extLst>
                  <a:ext uri="{0D108BD9-81ED-4DB2-BD59-A6C34878D82A}">
                    <a16:rowId xmlns:a16="http://schemas.microsoft.com/office/drawing/2014/main" val="10001"/>
                  </a:ext>
                </a:extLst>
              </a:tr>
              <a:tr h="1622868">
                <a:tc>
                  <a:txBody>
                    <a:bodyPr/>
                    <a:lstStyle/>
                    <a:p>
                      <a:pPr>
                        <a:lnSpc>
                          <a:spcPct val="115000"/>
                        </a:lnSpc>
                        <a:spcAft>
                          <a:spcPts val="0"/>
                        </a:spcAft>
                      </a:pPr>
                      <a:r>
                        <a:rPr lang="en-US" sz="1600" b="1" dirty="0">
                          <a:solidFill>
                            <a:schemeClr val="tx1">
                              <a:lumMod val="65000"/>
                              <a:lumOff val="35000"/>
                            </a:schemeClr>
                          </a:solidFill>
                          <a:effectLst/>
                        </a:rPr>
                        <a:t>The number of receipts (single sales) from each of the discounts required for statistical reliability of the result</a:t>
                      </a:r>
                      <a:endParaRPr lang="ru-RU" sz="1600" b="1" dirty="0">
                        <a:solidFill>
                          <a:schemeClr val="tx1">
                            <a:lumMod val="65000"/>
                            <a:lumOff val="35000"/>
                          </a:schemeClr>
                        </a:solidFill>
                        <a:effectLst/>
                        <a:latin typeface="+mj-lt"/>
                        <a:ea typeface="Calibri"/>
                        <a:cs typeface="Times New Roman"/>
                      </a:endParaRPr>
                    </a:p>
                  </a:txBody>
                  <a:tcPr marL="68580" marR="68580" marT="0" marB="0" anchor="ctr"/>
                </a:tc>
                <a:tc>
                  <a:txBody>
                    <a:bodyPr/>
                    <a:lstStyle/>
                    <a:p>
                      <a:pPr>
                        <a:lnSpc>
                          <a:spcPct val="115000"/>
                        </a:lnSpc>
                        <a:spcAft>
                          <a:spcPts val="0"/>
                        </a:spcAft>
                      </a:pPr>
                      <a:r>
                        <a:rPr lang="ru-RU" sz="1600" b="1" dirty="0">
                          <a:solidFill>
                            <a:schemeClr val="tx1">
                              <a:lumMod val="65000"/>
                              <a:lumOff val="35000"/>
                            </a:schemeClr>
                          </a:solidFill>
                          <a:effectLst/>
                        </a:rPr>
                        <a:t> </a:t>
                      </a:r>
                    </a:p>
                    <a:p>
                      <a:pPr>
                        <a:lnSpc>
                          <a:spcPct val="115000"/>
                        </a:lnSpc>
                        <a:spcAft>
                          <a:spcPts val="0"/>
                        </a:spcAft>
                      </a:pPr>
                      <a:r>
                        <a:rPr lang="ru-RU" sz="1600" b="1" dirty="0">
                          <a:solidFill>
                            <a:schemeClr val="tx1">
                              <a:lumMod val="65000"/>
                              <a:lumOff val="35000"/>
                            </a:schemeClr>
                          </a:solidFill>
                          <a:effectLst/>
                        </a:rPr>
                        <a:t> </a:t>
                      </a:r>
                    </a:p>
                    <a:p>
                      <a:pPr>
                        <a:lnSpc>
                          <a:spcPct val="115000"/>
                        </a:lnSpc>
                        <a:spcAft>
                          <a:spcPts val="0"/>
                        </a:spcAft>
                      </a:pPr>
                      <a:r>
                        <a:rPr lang="en-US" sz="1600" b="1" dirty="0">
                          <a:solidFill>
                            <a:schemeClr val="tx1">
                              <a:lumMod val="65000"/>
                              <a:lumOff val="35000"/>
                            </a:schemeClr>
                          </a:solidFill>
                          <a:effectLst/>
                        </a:rPr>
                        <a:t>PCS.</a:t>
                      </a:r>
                      <a:endParaRPr lang="ru-RU" sz="1600" b="1" dirty="0">
                        <a:solidFill>
                          <a:schemeClr val="tx1">
                            <a:lumMod val="65000"/>
                            <a:lumOff val="35000"/>
                          </a:schemeClr>
                        </a:solidFill>
                        <a:effectLst/>
                        <a:latin typeface="+mj-lt"/>
                        <a:ea typeface="Calibri"/>
                        <a:cs typeface="Times New Roman"/>
                      </a:endParaRPr>
                    </a:p>
                  </a:txBody>
                  <a:tcPr marL="68580" marR="68580" marT="0" marB="0" anchor="ctr"/>
                </a:tc>
                <a:tc>
                  <a:txBody>
                    <a:bodyPr/>
                    <a:lstStyle/>
                    <a:p>
                      <a:pPr>
                        <a:lnSpc>
                          <a:spcPct val="115000"/>
                        </a:lnSpc>
                        <a:spcAft>
                          <a:spcPts val="0"/>
                        </a:spcAft>
                      </a:pPr>
                      <a:r>
                        <a:rPr lang="ru-RU" sz="1600" b="1" dirty="0">
                          <a:solidFill>
                            <a:schemeClr val="tx1">
                              <a:lumMod val="65000"/>
                              <a:lumOff val="35000"/>
                            </a:schemeClr>
                          </a:solidFill>
                          <a:effectLst/>
                        </a:rPr>
                        <a:t> </a:t>
                      </a:r>
                    </a:p>
                    <a:p>
                      <a:pPr>
                        <a:lnSpc>
                          <a:spcPct val="115000"/>
                        </a:lnSpc>
                        <a:spcAft>
                          <a:spcPts val="0"/>
                        </a:spcAft>
                      </a:pPr>
                      <a:r>
                        <a:rPr lang="ru-RU" sz="1600" b="1" dirty="0">
                          <a:solidFill>
                            <a:schemeClr val="tx1">
                              <a:lumMod val="65000"/>
                              <a:lumOff val="35000"/>
                            </a:schemeClr>
                          </a:solidFill>
                          <a:effectLst/>
                        </a:rPr>
                        <a:t> </a:t>
                      </a:r>
                    </a:p>
                    <a:p>
                      <a:pPr>
                        <a:lnSpc>
                          <a:spcPct val="115000"/>
                        </a:lnSpc>
                        <a:spcAft>
                          <a:spcPts val="0"/>
                        </a:spcAft>
                      </a:pPr>
                      <a:r>
                        <a:rPr lang="ru-RU" sz="1600" b="1" dirty="0">
                          <a:solidFill>
                            <a:schemeClr val="tx1">
                              <a:lumMod val="65000"/>
                              <a:lumOff val="35000"/>
                            </a:schemeClr>
                          </a:solidFill>
                          <a:effectLst/>
                        </a:rPr>
                        <a:t>    10-50</a:t>
                      </a:r>
                      <a:endParaRPr lang="ru-RU" sz="1600" b="1" dirty="0">
                        <a:solidFill>
                          <a:schemeClr val="tx1">
                            <a:lumMod val="65000"/>
                            <a:lumOff val="35000"/>
                          </a:schemeClr>
                        </a:solidFill>
                        <a:effectLst/>
                        <a:latin typeface="+mj-lt"/>
                        <a:ea typeface="Calibri"/>
                        <a:cs typeface="Times New Roman"/>
                      </a:endParaRPr>
                    </a:p>
                  </a:txBody>
                  <a:tcPr marL="68580" marR="68580" marT="0" marB="0" anchor="ctr"/>
                </a:tc>
                <a:extLst>
                  <a:ext uri="{0D108BD9-81ED-4DB2-BD59-A6C34878D82A}">
                    <a16:rowId xmlns:a16="http://schemas.microsoft.com/office/drawing/2014/main" val="10002"/>
                  </a:ext>
                </a:extLst>
              </a:tr>
              <a:tr h="1211238">
                <a:tc>
                  <a:txBody>
                    <a:bodyPr/>
                    <a:lstStyle/>
                    <a:p>
                      <a:pPr>
                        <a:lnSpc>
                          <a:spcPct val="115000"/>
                        </a:lnSpc>
                        <a:spcAft>
                          <a:spcPts val="0"/>
                        </a:spcAft>
                      </a:pPr>
                      <a:r>
                        <a:rPr lang="en-US" sz="1600" b="1" dirty="0">
                          <a:solidFill>
                            <a:schemeClr val="tx1">
                              <a:lumMod val="65000"/>
                              <a:lumOff val="35000"/>
                            </a:schemeClr>
                          </a:solidFill>
                          <a:effectLst/>
                        </a:rPr>
                        <a:t>The predicted value of the increase / gross revenue (profit margin) with wholesale discounts optimization</a:t>
                      </a:r>
                      <a:endParaRPr lang="ru-RU" sz="1600" b="1" dirty="0">
                        <a:solidFill>
                          <a:schemeClr val="tx1">
                            <a:lumMod val="65000"/>
                            <a:lumOff val="35000"/>
                          </a:schemeClr>
                        </a:solidFill>
                        <a:effectLst/>
                        <a:latin typeface="+mj-lt"/>
                        <a:ea typeface="Calibri"/>
                        <a:cs typeface="Times New Roman"/>
                      </a:endParaRPr>
                    </a:p>
                  </a:txBody>
                  <a:tcPr marL="68580" marR="68580" marT="0" marB="0" anchor="ctr"/>
                </a:tc>
                <a:tc>
                  <a:txBody>
                    <a:bodyPr/>
                    <a:lstStyle/>
                    <a:p>
                      <a:pPr>
                        <a:lnSpc>
                          <a:spcPct val="115000"/>
                        </a:lnSpc>
                        <a:spcAft>
                          <a:spcPts val="0"/>
                        </a:spcAft>
                      </a:pPr>
                      <a:r>
                        <a:rPr lang="ru-RU" sz="1600" b="1" dirty="0">
                          <a:solidFill>
                            <a:schemeClr val="tx1">
                              <a:lumMod val="65000"/>
                              <a:lumOff val="35000"/>
                            </a:schemeClr>
                          </a:solidFill>
                          <a:effectLst/>
                        </a:rPr>
                        <a:t> </a:t>
                      </a:r>
                    </a:p>
                    <a:p>
                      <a:pPr>
                        <a:lnSpc>
                          <a:spcPct val="115000"/>
                        </a:lnSpc>
                        <a:spcAft>
                          <a:spcPts val="0"/>
                        </a:spcAft>
                      </a:pPr>
                      <a:r>
                        <a:rPr lang="ru-RU" sz="1600" b="1" dirty="0">
                          <a:solidFill>
                            <a:schemeClr val="tx1">
                              <a:lumMod val="65000"/>
                              <a:lumOff val="35000"/>
                            </a:schemeClr>
                          </a:solidFill>
                          <a:effectLst/>
                        </a:rPr>
                        <a:t>  %</a:t>
                      </a:r>
                      <a:endParaRPr lang="ru-RU" sz="1600" b="1" dirty="0">
                        <a:solidFill>
                          <a:schemeClr val="tx1">
                            <a:lumMod val="65000"/>
                            <a:lumOff val="35000"/>
                          </a:schemeClr>
                        </a:solidFill>
                        <a:effectLst/>
                        <a:latin typeface="+mj-lt"/>
                        <a:ea typeface="Calibri"/>
                        <a:cs typeface="Times New Roman"/>
                      </a:endParaRPr>
                    </a:p>
                  </a:txBody>
                  <a:tcPr marL="68580" marR="68580" marT="0" marB="0" anchor="ctr"/>
                </a:tc>
                <a:tc>
                  <a:txBody>
                    <a:bodyPr/>
                    <a:lstStyle/>
                    <a:p>
                      <a:pPr>
                        <a:lnSpc>
                          <a:spcPct val="115000"/>
                        </a:lnSpc>
                        <a:spcAft>
                          <a:spcPts val="0"/>
                        </a:spcAft>
                      </a:pPr>
                      <a:r>
                        <a:rPr lang="ru-RU" sz="1600" b="1" dirty="0">
                          <a:solidFill>
                            <a:schemeClr val="tx1">
                              <a:lumMod val="65000"/>
                              <a:lumOff val="35000"/>
                            </a:schemeClr>
                          </a:solidFill>
                          <a:effectLst/>
                        </a:rPr>
                        <a:t> </a:t>
                      </a:r>
                    </a:p>
                    <a:p>
                      <a:pPr>
                        <a:lnSpc>
                          <a:spcPct val="115000"/>
                        </a:lnSpc>
                        <a:spcAft>
                          <a:spcPts val="0"/>
                        </a:spcAft>
                      </a:pPr>
                      <a:r>
                        <a:rPr lang="ru-RU" sz="1600" b="1" dirty="0">
                          <a:solidFill>
                            <a:schemeClr val="tx1">
                              <a:lumMod val="65000"/>
                              <a:lumOff val="35000"/>
                            </a:schemeClr>
                          </a:solidFill>
                          <a:effectLst/>
                        </a:rPr>
                        <a:t>    10-15 (3-7)</a:t>
                      </a:r>
                      <a:endParaRPr lang="ru-RU" sz="1600" b="1" dirty="0">
                        <a:solidFill>
                          <a:schemeClr val="tx1">
                            <a:lumMod val="65000"/>
                            <a:lumOff val="35000"/>
                          </a:schemeClr>
                        </a:solidFill>
                        <a:effectLst/>
                        <a:latin typeface="+mj-lt"/>
                        <a:ea typeface="Calibri"/>
                        <a:cs typeface="Times New Roman"/>
                      </a:endParaRPr>
                    </a:p>
                  </a:txBody>
                  <a:tcPr marL="68580" marR="68580" marT="0" marB="0" anchor="ctr"/>
                </a:tc>
                <a:extLst>
                  <a:ext uri="{0D108BD9-81ED-4DB2-BD59-A6C34878D82A}">
                    <a16:rowId xmlns:a16="http://schemas.microsoft.com/office/drawing/2014/main" val="10003"/>
                  </a:ext>
                </a:extLst>
              </a:tr>
            </a:tbl>
          </a:graphicData>
        </a:graphic>
      </p:graphicFrame>
      <p:sp>
        <p:nvSpPr>
          <p:cNvPr id="7" name="Rectangle 3"/>
          <p:cNvSpPr>
            <a:spLocks noChangeArrowheads="1"/>
          </p:cNvSpPr>
          <p:nvPr/>
        </p:nvSpPr>
        <p:spPr bwMode="auto">
          <a:xfrm>
            <a:off x="1533525" y="2513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235396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CD92F8A-7181-4E21-B8C5-D15F7CC25FD5}"/>
              </a:ext>
            </a:extLst>
          </p:cNvPr>
          <p:cNvPicPr>
            <a:picLocks noChangeAspect="1"/>
          </p:cNvPicPr>
          <p:nvPr/>
        </p:nvPicPr>
        <p:blipFill>
          <a:blip r:embed="rId2"/>
          <a:stretch>
            <a:fillRect/>
          </a:stretch>
        </p:blipFill>
        <p:spPr>
          <a:xfrm>
            <a:off x="635717" y="152992"/>
            <a:ext cx="4632439" cy="6556064"/>
          </a:xfrm>
          <a:prstGeom prst="rect">
            <a:avLst/>
          </a:prstGeom>
          <a:effectLst>
            <a:glow rad="63500">
              <a:schemeClr val="accent6">
                <a:satMod val="175000"/>
                <a:alpha val="40000"/>
              </a:schemeClr>
            </a:glow>
          </a:effectLst>
          <a:scene3d>
            <a:camera prst="orthographicFront"/>
            <a:lightRig rig="threePt" dir="t"/>
          </a:scene3d>
          <a:sp3d prstMaterial="matte"/>
        </p:spPr>
      </p:pic>
      <p:sp>
        <p:nvSpPr>
          <p:cNvPr id="6" name="Прямоугольник 5">
            <a:extLst>
              <a:ext uri="{FF2B5EF4-FFF2-40B4-BE49-F238E27FC236}">
                <a16:creationId xmlns:a16="http://schemas.microsoft.com/office/drawing/2014/main" id="{650CC328-E4D6-4C36-9E33-724DBB88D64E}"/>
              </a:ext>
            </a:extLst>
          </p:cNvPr>
          <p:cNvSpPr/>
          <p:nvPr/>
        </p:nvSpPr>
        <p:spPr>
          <a:xfrm>
            <a:off x="5724129" y="152992"/>
            <a:ext cx="2880320" cy="6556064"/>
          </a:xfrm>
          <a:prstGeom prst="rect">
            <a:avLst/>
          </a:prstGeom>
          <a:solidFill>
            <a:srgbClr val="B8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404EAE63-41F9-4FF3-B1AC-90305E3C2533}"/>
              </a:ext>
            </a:extLst>
          </p:cNvPr>
          <p:cNvSpPr txBox="1"/>
          <p:nvPr/>
        </p:nvSpPr>
        <p:spPr>
          <a:xfrm>
            <a:off x="6528180" y="1747340"/>
            <a:ext cx="1512168" cy="430887"/>
          </a:xfrm>
          <a:prstGeom prst="rect">
            <a:avLst/>
          </a:prstGeom>
          <a:noFill/>
          <a:scene3d>
            <a:camera prst="orthographicFront"/>
            <a:lightRig rig="contrasting" dir="t"/>
          </a:scene3d>
          <a:sp3d prstMaterial="plastic">
            <a:bevelT prst="slope"/>
            <a:bevelB w="152400" h="50800" prst="softRound"/>
          </a:sp3d>
        </p:spPr>
        <p:txBody>
          <a:bodyPr wrap="square" rtlCol="0">
            <a:spAutoFit/>
            <a:sp3d extrusionH="57150">
              <a:bevelT h="25400" prst="softRound"/>
            </a:sp3d>
          </a:bodyPr>
          <a:lstStyle/>
          <a:p>
            <a:r>
              <a:rPr lang="en-US" sz="2200" b="1" dirty="0">
                <a:ln>
                  <a:solidFill>
                    <a:srgbClr val="704F52"/>
                  </a:solidFill>
                </a:ln>
                <a:solidFill>
                  <a:srgbClr val="A59798"/>
                </a:solidFill>
                <a:latin typeface="Arial Black" panose="020B0A04020102020204" pitchFamily="34" charset="0"/>
              </a:rPr>
              <a:t>PATENT</a:t>
            </a:r>
            <a:endParaRPr lang="ru-RU" sz="2200" b="1" dirty="0">
              <a:ln>
                <a:solidFill>
                  <a:srgbClr val="704F52"/>
                </a:solidFill>
              </a:ln>
              <a:solidFill>
                <a:srgbClr val="A59798"/>
              </a:solidFill>
              <a:latin typeface="Arial Black" panose="020B0A04020102020204" pitchFamily="34" charset="0"/>
            </a:endParaRPr>
          </a:p>
        </p:txBody>
      </p:sp>
      <p:sp>
        <p:nvSpPr>
          <p:cNvPr id="2" name="TextBox 1">
            <a:extLst>
              <a:ext uri="{FF2B5EF4-FFF2-40B4-BE49-F238E27FC236}">
                <a16:creationId xmlns:a16="http://schemas.microsoft.com/office/drawing/2014/main" id="{92CE8327-8156-4C45-9A61-58F4A95E6210}"/>
              </a:ext>
            </a:extLst>
          </p:cNvPr>
          <p:cNvSpPr txBox="1"/>
          <p:nvPr/>
        </p:nvSpPr>
        <p:spPr>
          <a:xfrm>
            <a:off x="6072089" y="242926"/>
            <a:ext cx="2304256" cy="369332"/>
          </a:xfrm>
          <a:prstGeom prst="rect">
            <a:avLst/>
          </a:prstGeom>
          <a:noFill/>
          <a:effectLst>
            <a:glow rad="127000">
              <a:srgbClr val="C00000"/>
            </a:glow>
          </a:effectLst>
        </p:spPr>
        <p:txBody>
          <a:bodyPr wrap="square" rtlCol="0">
            <a:spAutoFit/>
            <a:scene3d>
              <a:camera prst="orthographicFront"/>
              <a:lightRig rig="brightRoom" dir="t"/>
            </a:scene3d>
            <a:sp3d extrusionH="57150">
              <a:bevelT h="25400" prst="softRound"/>
            </a:sp3d>
          </a:bodyPr>
          <a:lstStyle/>
          <a:p>
            <a:r>
              <a:rPr lang="en-US" dirty="0">
                <a:solidFill>
                  <a:srgbClr val="B6AAAB"/>
                </a:solidFill>
                <a:effectLst>
                  <a:glow rad="63500">
                    <a:srgbClr val="704F52"/>
                  </a:glow>
                </a:effectLst>
              </a:rPr>
              <a:t>Russian Federation</a:t>
            </a:r>
            <a:endParaRPr lang="ru-RU" dirty="0">
              <a:solidFill>
                <a:srgbClr val="B6AAAB"/>
              </a:solidFill>
              <a:effectLst>
                <a:glow rad="63500">
                  <a:srgbClr val="704F52"/>
                </a:glow>
              </a:effectLst>
            </a:endParaRPr>
          </a:p>
        </p:txBody>
      </p:sp>
      <p:sp>
        <p:nvSpPr>
          <p:cNvPr id="8" name="TextBox 7">
            <a:extLst>
              <a:ext uri="{FF2B5EF4-FFF2-40B4-BE49-F238E27FC236}">
                <a16:creationId xmlns:a16="http://schemas.microsoft.com/office/drawing/2014/main" id="{BC5E528F-07DD-41DF-92B2-F49C9F09FF05}"/>
              </a:ext>
            </a:extLst>
          </p:cNvPr>
          <p:cNvSpPr txBox="1"/>
          <p:nvPr/>
        </p:nvSpPr>
        <p:spPr>
          <a:xfrm>
            <a:off x="6204026" y="620688"/>
            <a:ext cx="2040382" cy="707886"/>
          </a:xfrm>
          <a:prstGeom prst="rect">
            <a:avLst/>
          </a:prstGeom>
          <a:noFill/>
        </p:spPr>
        <p:txBody>
          <a:bodyPr wrap="square" rtlCol="0">
            <a:spAutoFit/>
          </a:bodyPr>
          <a:lstStyle/>
          <a:p>
            <a:pPr algn="ctr"/>
            <a:r>
              <a:rPr lang="en-US" sz="2000" dirty="0"/>
              <a:t>National emblem</a:t>
            </a:r>
            <a:endParaRPr lang="ru-RU" dirty="0"/>
          </a:p>
        </p:txBody>
      </p:sp>
      <p:sp>
        <p:nvSpPr>
          <p:cNvPr id="9" name="TextBox 8">
            <a:extLst>
              <a:ext uri="{FF2B5EF4-FFF2-40B4-BE49-F238E27FC236}">
                <a16:creationId xmlns:a16="http://schemas.microsoft.com/office/drawing/2014/main" id="{5C9C28EA-9008-4D1F-85E8-FFECFF4106AE}"/>
              </a:ext>
            </a:extLst>
          </p:cNvPr>
          <p:cNvSpPr txBox="1"/>
          <p:nvPr/>
        </p:nvSpPr>
        <p:spPr>
          <a:xfrm>
            <a:off x="6777555" y="2233319"/>
            <a:ext cx="1152128" cy="307777"/>
          </a:xfrm>
          <a:prstGeom prst="rect">
            <a:avLst/>
          </a:prstGeom>
          <a:noFill/>
        </p:spPr>
        <p:txBody>
          <a:bodyPr wrap="square" rtlCol="0">
            <a:spAutoFit/>
          </a:bodyPr>
          <a:lstStyle/>
          <a:p>
            <a:r>
              <a:rPr lang="ru-RU" sz="1400" b="1" i="1" dirty="0"/>
              <a:t>№</a:t>
            </a:r>
            <a:r>
              <a:rPr lang="ru-RU" sz="1400" dirty="0"/>
              <a:t> </a:t>
            </a:r>
            <a:r>
              <a:rPr lang="ru-RU" sz="1400" b="1" dirty="0"/>
              <a:t>200092</a:t>
            </a:r>
          </a:p>
        </p:txBody>
      </p:sp>
      <p:sp>
        <p:nvSpPr>
          <p:cNvPr id="11" name="TextBox 10">
            <a:extLst>
              <a:ext uri="{FF2B5EF4-FFF2-40B4-BE49-F238E27FC236}">
                <a16:creationId xmlns:a16="http://schemas.microsoft.com/office/drawing/2014/main" id="{DA04D406-13B2-429E-ADBE-92CF26465991}"/>
              </a:ext>
            </a:extLst>
          </p:cNvPr>
          <p:cNvSpPr txBox="1"/>
          <p:nvPr/>
        </p:nvSpPr>
        <p:spPr>
          <a:xfrm>
            <a:off x="6180102" y="1503948"/>
            <a:ext cx="2040382" cy="307777"/>
          </a:xfrm>
          <a:prstGeom prst="rect">
            <a:avLst/>
          </a:prstGeom>
          <a:noFill/>
        </p:spPr>
        <p:txBody>
          <a:bodyPr wrap="square" rtlCol="0">
            <a:spAutoFit/>
          </a:bodyPr>
          <a:lstStyle/>
          <a:p>
            <a:pPr algn="ctr"/>
            <a:r>
              <a:rPr lang="en-US" sz="1400" dirty="0"/>
              <a:t>Utility Model</a:t>
            </a:r>
            <a:endParaRPr lang="ru-RU" sz="1400" dirty="0"/>
          </a:p>
        </p:txBody>
      </p:sp>
      <p:sp>
        <p:nvSpPr>
          <p:cNvPr id="12" name="TextBox 11">
            <a:extLst>
              <a:ext uri="{FF2B5EF4-FFF2-40B4-BE49-F238E27FC236}">
                <a16:creationId xmlns:a16="http://schemas.microsoft.com/office/drawing/2014/main" id="{F7D846E7-6A13-4A56-914A-1E2F390FB422}"/>
              </a:ext>
            </a:extLst>
          </p:cNvPr>
          <p:cNvSpPr txBox="1"/>
          <p:nvPr/>
        </p:nvSpPr>
        <p:spPr>
          <a:xfrm>
            <a:off x="5868144" y="2708920"/>
            <a:ext cx="2640138" cy="523220"/>
          </a:xfrm>
          <a:prstGeom prst="rect">
            <a:avLst/>
          </a:prstGeom>
          <a:noFill/>
        </p:spPr>
        <p:txBody>
          <a:bodyPr wrap="square" rtlCol="0">
            <a:spAutoFit/>
          </a:bodyPr>
          <a:lstStyle/>
          <a:p>
            <a:pPr algn="ctr"/>
            <a:r>
              <a:rPr lang="en-US" sz="1400" b="1" dirty="0"/>
              <a:t>DEVICE FOR PRICE MENU ADAPTIVE OPTIMIZATION </a:t>
            </a:r>
            <a:endParaRPr lang="ru-RU" sz="1400" b="1" dirty="0"/>
          </a:p>
        </p:txBody>
      </p:sp>
      <p:sp>
        <p:nvSpPr>
          <p:cNvPr id="13" name="TextBox 12">
            <a:extLst>
              <a:ext uri="{FF2B5EF4-FFF2-40B4-BE49-F238E27FC236}">
                <a16:creationId xmlns:a16="http://schemas.microsoft.com/office/drawing/2014/main" id="{EA6F3055-83A9-41AC-AADD-548BDE0391C3}"/>
              </a:ext>
            </a:extLst>
          </p:cNvPr>
          <p:cNvSpPr txBox="1"/>
          <p:nvPr/>
        </p:nvSpPr>
        <p:spPr>
          <a:xfrm>
            <a:off x="5868144" y="3483004"/>
            <a:ext cx="2640138" cy="400110"/>
          </a:xfrm>
          <a:prstGeom prst="rect">
            <a:avLst/>
          </a:prstGeom>
          <a:noFill/>
        </p:spPr>
        <p:txBody>
          <a:bodyPr wrap="square" rtlCol="0">
            <a:spAutoFit/>
          </a:bodyPr>
          <a:lstStyle/>
          <a:p>
            <a:pPr algn="ctr"/>
            <a:r>
              <a:rPr lang="en-US" sz="1000" dirty="0"/>
              <a:t>Patentees: </a:t>
            </a:r>
            <a:r>
              <a:rPr lang="en-US" sz="1000" b="1" dirty="0" err="1"/>
              <a:t>Erikhov</a:t>
            </a:r>
            <a:r>
              <a:rPr lang="en-US" sz="1000" b="1" dirty="0"/>
              <a:t>, Mikhail </a:t>
            </a:r>
            <a:r>
              <a:rPr lang="en-US" sz="1000" b="1" dirty="0" err="1"/>
              <a:t>Maksovich</a:t>
            </a:r>
            <a:r>
              <a:rPr lang="en-US" sz="1000" b="1" dirty="0"/>
              <a:t> (RU), </a:t>
            </a:r>
            <a:r>
              <a:rPr lang="en-US" sz="1000" b="1" dirty="0" err="1"/>
              <a:t>Noskova</a:t>
            </a:r>
            <a:r>
              <a:rPr lang="en-US" sz="1000" b="1" dirty="0"/>
              <a:t>, </a:t>
            </a:r>
            <a:r>
              <a:rPr lang="en-US" sz="1000" b="1" dirty="0" err="1"/>
              <a:t>Alla</a:t>
            </a:r>
            <a:r>
              <a:rPr lang="en-US" sz="1000" b="1" dirty="0"/>
              <a:t> </a:t>
            </a:r>
            <a:r>
              <a:rPr lang="en-US" sz="1000" b="1" dirty="0" err="1"/>
              <a:t>Anatolyevna</a:t>
            </a:r>
            <a:r>
              <a:rPr lang="en-US" sz="1000" b="1" dirty="0"/>
              <a:t> (RU)</a:t>
            </a:r>
            <a:endParaRPr lang="ru-RU" sz="1000" b="1" dirty="0"/>
          </a:p>
        </p:txBody>
      </p:sp>
      <p:sp>
        <p:nvSpPr>
          <p:cNvPr id="14" name="TextBox 13">
            <a:extLst>
              <a:ext uri="{FF2B5EF4-FFF2-40B4-BE49-F238E27FC236}">
                <a16:creationId xmlns:a16="http://schemas.microsoft.com/office/drawing/2014/main" id="{67580F64-9433-4D78-987C-A08594D67933}"/>
              </a:ext>
            </a:extLst>
          </p:cNvPr>
          <p:cNvSpPr txBox="1"/>
          <p:nvPr/>
        </p:nvSpPr>
        <p:spPr>
          <a:xfrm>
            <a:off x="5940152" y="3981523"/>
            <a:ext cx="2568130" cy="400110"/>
          </a:xfrm>
          <a:prstGeom prst="rect">
            <a:avLst/>
          </a:prstGeom>
          <a:noFill/>
        </p:spPr>
        <p:txBody>
          <a:bodyPr wrap="square" rtlCol="0">
            <a:spAutoFit/>
          </a:bodyPr>
          <a:lstStyle/>
          <a:p>
            <a:r>
              <a:rPr lang="en-US" sz="1000" dirty="0"/>
              <a:t>Authors: </a:t>
            </a:r>
            <a:r>
              <a:rPr lang="en-US" sz="1000" b="1" dirty="0" err="1"/>
              <a:t>Erikhov</a:t>
            </a:r>
            <a:r>
              <a:rPr lang="en-US" sz="1000" b="1" dirty="0"/>
              <a:t>, Mikhail </a:t>
            </a:r>
            <a:r>
              <a:rPr lang="en-US" sz="1000" b="1" dirty="0" err="1"/>
              <a:t>Maksovich</a:t>
            </a:r>
            <a:r>
              <a:rPr lang="en-US" sz="1000" b="1" dirty="0"/>
              <a:t> (RU), </a:t>
            </a:r>
            <a:r>
              <a:rPr lang="en-US" sz="1000" b="1" dirty="0" err="1"/>
              <a:t>Noskova</a:t>
            </a:r>
            <a:r>
              <a:rPr lang="en-US" sz="1000" b="1" dirty="0"/>
              <a:t>, </a:t>
            </a:r>
            <a:r>
              <a:rPr lang="en-US" sz="1000" b="1" dirty="0" err="1"/>
              <a:t>Alla</a:t>
            </a:r>
            <a:r>
              <a:rPr lang="en-US" sz="1000" b="1" dirty="0"/>
              <a:t> </a:t>
            </a:r>
            <a:r>
              <a:rPr lang="en-US" sz="1000" b="1" dirty="0" err="1"/>
              <a:t>Anatolyevna</a:t>
            </a:r>
            <a:r>
              <a:rPr lang="en-US" sz="1000" b="1" dirty="0"/>
              <a:t> (RU)</a:t>
            </a:r>
            <a:endParaRPr lang="ru-RU" sz="1000" b="1" dirty="0"/>
          </a:p>
        </p:txBody>
      </p:sp>
      <p:sp>
        <p:nvSpPr>
          <p:cNvPr id="15" name="TextBox 14">
            <a:extLst>
              <a:ext uri="{FF2B5EF4-FFF2-40B4-BE49-F238E27FC236}">
                <a16:creationId xmlns:a16="http://schemas.microsoft.com/office/drawing/2014/main" id="{B58CC8EE-4CF6-41A6-AEDC-979C21FCD234}"/>
              </a:ext>
            </a:extLst>
          </p:cNvPr>
          <p:cNvSpPr txBox="1"/>
          <p:nvPr/>
        </p:nvSpPr>
        <p:spPr>
          <a:xfrm>
            <a:off x="5916228" y="4520645"/>
            <a:ext cx="2568130" cy="1181477"/>
          </a:xfrm>
          <a:prstGeom prst="rect">
            <a:avLst/>
          </a:prstGeom>
          <a:noFill/>
        </p:spPr>
        <p:txBody>
          <a:bodyPr wrap="square" rtlCol="0">
            <a:spAutoFit/>
          </a:bodyPr>
          <a:lstStyle/>
          <a:p>
            <a:pPr>
              <a:lnSpc>
                <a:spcPct val="150000"/>
              </a:lnSpc>
            </a:pPr>
            <a:r>
              <a:rPr lang="en-US" sz="800" dirty="0"/>
              <a:t>Application </a:t>
            </a:r>
            <a:r>
              <a:rPr lang="ru-RU" sz="800" dirty="0"/>
              <a:t>№</a:t>
            </a:r>
            <a:r>
              <a:rPr lang="en-US" sz="800" dirty="0"/>
              <a:t> </a:t>
            </a:r>
            <a:r>
              <a:rPr lang="en-US" sz="800" b="1" dirty="0"/>
              <a:t>3839420191</a:t>
            </a:r>
          </a:p>
          <a:p>
            <a:pPr>
              <a:lnSpc>
                <a:spcPct val="150000"/>
              </a:lnSpc>
            </a:pPr>
            <a:r>
              <a:rPr lang="en-US" sz="800" dirty="0"/>
              <a:t>Utility Model Priority </a:t>
            </a:r>
            <a:r>
              <a:rPr lang="en-US" sz="800" b="1" dirty="0"/>
              <a:t>26th of November 2019</a:t>
            </a:r>
          </a:p>
          <a:p>
            <a:pPr>
              <a:lnSpc>
                <a:spcPct val="150000"/>
              </a:lnSpc>
            </a:pPr>
            <a:r>
              <a:rPr lang="en-US" sz="800" dirty="0"/>
              <a:t>State registration of utility models of Russian Federation </a:t>
            </a:r>
            <a:r>
              <a:rPr lang="en-US" sz="800" b="1" dirty="0"/>
              <a:t>6th of October 2020</a:t>
            </a:r>
          </a:p>
          <a:p>
            <a:pPr>
              <a:lnSpc>
                <a:spcPct val="150000"/>
              </a:lnSpc>
            </a:pPr>
            <a:r>
              <a:rPr lang="en-US" sz="800" dirty="0"/>
              <a:t>Exclusivity period for the utility model expires </a:t>
            </a:r>
            <a:r>
              <a:rPr lang="en-US" sz="800" b="1" dirty="0"/>
              <a:t>26th of November 2029</a:t>
            </a:r>
          </a:p>
        </p:txBody>
      </p:sp>
      <p:sp>
        <p:nvSpPr>
          <p:cNvPr id="16" name="TextBox 15">
            <a:extLst>
              <a:ext uri="{FF2B5EF4-FFF2-40B4-BE49-F238E27FC236}">
                <a16:creationId xmlns:a16="http://schemas.microsoft.com/office/drawing/2014/main" id="{2115B389-8350-45C7-AC87-AF225C49A995}"/>
              </a:ext>
            </a:extLst>
          </p:cNvPr>
          <p:cNvSpPr txBox="1"/>
          <p:nvPr/>
        </p:nvSpPr>
        <p:spPr>
          <a:xfrm>
            <a:off x="6621459" y="5784671"/>
            <a:ext cx="1886823" cy="627479"/>
          </a:xfrm>
          <a:prstGeom prst="rect">
            <a:avLst/>
          </a:prstGeom>
          <a:noFill/>
        </p:spPr>
        <p:txBody>
          <a:bodyPr wrap="square" rtlCol="0">
            <a:spAutoFit/>
          </a:bodyPr>
          <a:lstStyle/>
          <a:p>
            <a:pPr>
              <a:lnSpc>
                <a:spcPct val="150000"/>
              </a:lnSpc>
            </a:pPr>
            <a:r>
              <a:rPr lang="en-US" sz="800" dirty="0"/>
              <a:t>Head of the Federal service on Intellectual Property</a:t>
            </a:r>
            <a:endParaRPr lang="ru-RU" sz="800" dirty="0"/>
          </a:p>
          <a:p>
            <a:pPr>
              <a:lnSpc>
                <a:spcPct val="150000"/>
              </a:lnSpc>
            </a:pPr>
            <a:r>
              <a:rPr lang="ru-RU" sz="800" dirty="0"/>
              <a:t>                           </a:t>
            </a:r>
            <a:r>
              <a:rPr lang="en-US" sz="800" dirty="0"/>
              <a:t> /signature/ G.P. </a:t>
            </a:r>
            <a:r>
              <a:rPr lang="en-US" sz="800" dirty="0" err="1"/>
              <a:t>Ivliev</a:t>
            </a:r>
            <a:endParaRPr lang="ru-RU" sz="800" dirty="0"/>
          </a:p>
        </p:txBody>
      </p:sp>
    </p:spTree>
    <p:extLst>
      <p:ext uri="{BB962C8B-B14F-4D97-AF65-F5344CB8AC3E}">
        <p14:creationId xmlns:p14="http://schemas.microsoft.com/office/powerpoint/2010/main" val="2343797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Лев\Downloads\код\holisticlif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27384"/>
            <a:ext cx="9828584"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8625" y="1251047"/>
            <a:ext cx="8119530" cy="707886"/>
          </a:xfrm>
          <a:prstGeom prst="rect">
            <a:avLst/>
          </a:prstGeom>
          <a:noFill/>
        </p:spPr>
        <p:txBody>
          <a:bodyPr wrap="none" rtlCol="0">
            <a:spAutoFit/>
          </a:bodyPr>
          <a:lstStyle/>
          <a:p>
            <a:r>
              <a:rPr lang="en-US" sz="4000" b="1" i="1" dirty="0">
                <a:solidFill>
                  <a:srgbClr val="FFFF00"/>
                </a:solidFill>
                <a:latin typeface="Bookman Old Style" panose="02050604050505020204" pitchFamily="18" charset="0"/>
              </a:rPr>
              <a:t>Thank you for the attention!</a:t>
            </a:r>
            <a:endParaRPr lang="ru-RU" sz="4000" b="1" i="1" dirty="0">
              <a:solidFill>
                <a:srgbClr val="FFFF00"/>
              </a:solidFill>
              <a:latin typeface="Bookman Old Style" panose="02050604050505020204" pitchFamily="18" charset="0"/>
            </a:endParaRPr>
          </a:p>
        </p:txBody>
      </p:sp>
      <p:sp>
        <p:nvSpPr>
          <p:cNvPr id="2" name="TextBox 1"/>
          <p:cNvSpPr txBox="1"/>
          <p:nvPr/>
        </p:nvSpPr>
        <p:spPr>
          <a:xfrm>
            <a:off x="0" y="4852900"/>
            <a:ext cx="9828584" cy="1508105"/>
          </a:xfrm>
          <a:prstGeom prst="rect">
            <a:avLst/>
          </a:prstGeom>
          <a:noFill/>
        </p:spPr>
        <p:txBody>
          <a:bodyPr wrap="square" rtlCol="0">
            <a:spAutoFit/>
          </a:bodyPr>
          <a:lstStyle/>
          <a:p>
            <a:r>
              <a:rPr lang="en-US" sz="2000" b="1" dirty="0">
                <a:solidFill>
                  <a:schemeClr val="bg2">
                    <a:lumMod val="10000"/>
                  </a:schemeClr>
                </a:solidFill>
                <a:latin typeface="Candara" panose="020E0502030303020204" pitchFamily="34" charset="0"/>
              </a:rPr>
              <a:t>Academic supervisor of the project:</a:t>
            </a:r>
            <a:r>
              <a:rPr lang="ru-RU" sz="2000" b="1" dirty="0">
                <a:solidFill>
                  <a:schemeClr val="bg2">
                    <a:lumMod val="10000"/>
                  </a:schemeClr>
                </a:solidFill>
                <a:latin typeface="Candara" panose="020E0502030303020204" pitchFamily="34" charset="0"/>
              </a:rPr>
              <a:t> </a:t>
            </a:r>
          </a:p>
          <a:p>
            <a:r>
              <a:rPr lang="en-US" sz="2400" b="1" dirty="0">
                <a:solidFill>
                  <a:schemeClr val="bg2">
                    <a:lumMod val="10000"/>
                  </a:schemeClr>
                </a:solidFill>
                <a:latin typeface="Candara" panose="020E0502030303020204" pitchFamily="34" charset="0"/>
              </a:rPr>
              <a:t>Doctor of Technical Sciences </a:t>
            </a:r>
            <a:r>
              <a:rPr lang="en-US" sz="2400" b="1" dirty="0" err="1">
                <a:solidFill>
                  <a:schemeClr val="bg2">
                    <a:lumMod val="10000"/>
                  </a:schemeClr>
                </a:solidFill>
                <a:latin typeface="Candara" panose="020E0502030303020204" pitchFamily="34" charset="0"/>
              </a:rPr>
              <a:t>Erikhov</a:t>
            </a:r>
            <a:r>
              <a:rPr lang="en-US" sz="2400" b="1" dirty="0">
                <a:solidFill>
                  <a:schemeClr val="bg2">
                    <a:lumMod val="10000"/>
                  </a:schemeClr>
                </a:solidFill>
                <a:latin typeface="Candara" panose="020E0502030303020204" pitchFamily="34" charset="0"/>
              </a:rPr>
              <a:t>, M.M.</a:t>
            </a:r>
            <a:endParaRPr lang="ru-RU" sz="2400" b="1" dirty="0">
              <a:solidFill>
                <a:schemeClr val="bg2">
                  <a:lumMod val="10000"/>
                </a:schemeClr>
              </a:solidFill>
              <a:latin typeface="Candara" panose="020E0502030303020204" pitchFamily="34" charset="0"/>
            </a:endParaRPr>
          </a:p>
          <a:p>
            <a:r>
              <a:rPr lang="ru-RU" sz="2400" b="1" dirty="0">
                <a:solidFill>
                  <a:schemeClr val="bg2">
                    <a:lumMod val="10000"/>
                  </a:schemeClr>
                </a:solidFill>
                <a:latin typeface="Candara" panose="020E0502030303020204" pitchFamily="34" charset="0"/>
              </a:rPr>
              <a:t>erikhovm@gmail.com</a:t>
            </a:r>
          </a:p>
          <a:p>
            <a:r>
              <a:rPr lang="en-US" sz="2400" b="1" dirty="0" err="1">
                <a:solidFill>
                  <a:schemeClr val="bg2">
                    <a:lumMod val="10000"/>
                  </a:schemeClr>
                </a:solidFill>
                <a:latin typeface="Candara" panose="020E0502030303020204" pitchFamily="34" charset="0"/>
              </a:rPr>
              <a:t>tel</a:t>
            </a:r>
            <a:r>
              <a:rPr lang="ru-RU" sz="2400" b="1" dirty="0">
                <a:solidFill>
                  <a:schemeClr val="bg2">
                    <a:lumMod val="10000"/>
                  </a:schemeClr>
                </a:solidFill>
                <a:latin typeface="Candara" panose="020E0502030303020204" pitchFamily="34" charset="0"/>
              </a:rPr>
              <a:t>.: +7-931-307-44-03 </a:t>
            </a:r>
            <a:r>
              <a:rPr lang="ru-RU" sz="2400" dirty="0">
                <a:solidFill>
                  <a:schemeClr val="bg2">
                    <a:lumMod val="10000"/>
                  </a:schemeClr>
                </a:solidFill>
                <a:latin typeface="Candara" panose="020E0502030303020204" pitchFamily="34" charset="0"/>
              </a:rPr>
              <a:t> </a:t>
            </a:r>
            <a:r>
              <a:rPr lang="ru-RU" sz="2400" dirty="0">
                <a:latin typeface="Candara" panose="020E0502030303020204" pitchFamily="34" charset="0"/>
              </a:rPr>
              <a:t>                                                                                    </a:t>
            </a:r>
          </a:p>
        </p:txBody>
      </p:sp>
    </p:spTree>
    <p:extLst>
      <p:ext uri="{BB962C8B-B14F-4D97-AF65-F5344CB8AC3E}">
        <p14:creationId xmlns:p14="http://schemas.microsoft.com/office/powerpoint/2010/main" val="3559777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88640"/>
            <a:ext cx="8892480" cy="5793507"/>
          </a:xfrm>
        </p:spPr>
        <p:txBody>
          <a:bodyPr>
            <a:normAutofit/>
          </a:bodyPr>
          <a:lstStyle/>
          <a:p>
            <a:pPr marL="0" indent="0">
              <a:buNone/>
            </a:pPr>
            <a:r>
              <a:rPr lang="en-US" b="1" dirty="0"/>
              <a:t>COD is an online software package, allowing, according</a:t>
            </a:r>
            <a:endParaRPr lang="ru-RU" b="1" dirty="0"/>
          </a:p>
          <a:p>
            <a:pPr marL="0" indent="0">
              <a:buNone/>
            </a:pPr>
            <a:r>
              <a:rPr lang="en-US" b="1" dirty="0"/>
              <a:t>to the sales volumes data for each of the discounts of </a:t>
            </a:r>
            <a:endParaRPr lang="ru-RU" b="1" dirty="0"/>
          </a:p>
          <a:p>
            <a:pPr marL="0" indent="0">
              <a:buNone/>
            </a:pPr>
            <a:r>
              <a:rPr lang="en-US" b="1" dirty="0"/>
              <a:t>the</a:t>
            </a:r>
            <a:r>
              <a:rPr lang="ru-RU" b="1" dirty="0"/>
              <a:t> </a:t>
            </a:r>
            <a:r>
              <a:rPr lang="en-US" b="1" dirty="0"/>
              <a:t>Discount menu used, entered from the computer</a:t>
            </a:r>
            <a:endParaRPr lang="ru-RU" b="1" dirty="0"/>
          </a:p>
          <a:p>
            <a:pPr marL="0" indent="0">
              <a:buNone/>
            </a:pPr>
            <a:r>
              <a:rPr lang="en-US" b="1" dirty="0"/>
              <a:t>keyboard, to make optimal adjustment of the </a:t>
            </a:r>
            <a:endParaRPr lang="ru-RU" b="1" dirty="0"/>
          </a:p>
          <a:p>
            <a:pPr marL="0" indent="0">
              <a:buNone/>
            </a:pPr>
            <a:r>
              <a:rPr lang="en-US" b="1" dirty="0"/>
              <a:t>value</a:t>
            </a:r>
            <a:r>
              <a:rPr lang="ru-RU" b="1" dirty="0"/>
              <a:t> </a:t>
            </a:r>
            <a:r>
              <a:rPr lang="en-US" b="1" dirty="0"/>
              <a:t>of the applied discounts and ranges,</a:t>
            </a:r>
            <a:endParaRPr lang="ru-RU" b="1" dirty="0"/>
          </a:p>
          <a:p>
            <a:pPr marL="0" indent="0">
              <a:buNone/>
            </a:pPr>
            <a:r>
              <a:rPr lang="en-US" b="1" dirty="0"/>
              <a:t>ensuring</a:t>
            </a:r>
            <a:r>
              <a:rPr lang="ru-RU" b="1" dirty="0"/>
              <a:t> </a:t>
            </a:r>
            <a:r>
              <a:rPr lang="en-US" b="1" dirty="0"/>
              <a:t>the maximum possible increase </a:t>
            </a:r>
            <a:endParaRPr lang="ru-RU" b="1" dirty="0"/>
          </a:p>
          <a:p>
            <a:pPr marL="0" indent="0">
              <a:buNone/>
            </a:pPr>
            <a:r>
              <a:rPr lang="en-US" b="1" dirty="0"/>
              <a:t>in marginal</a:t>
            </a:r>
            <a:r>
              <a:rPr lang="ru-RU" b="1" dirty="0"/>
              <a:t> </a:t>
            </a:r>
            <a:r>
              <a:rPr lang="en-US" b="1" dirty="0"/>
              <a:t>profit or gross revenue.</a:t>
            </a:r>
            <a:endParaRPr lang="ru-RU" dirty="0"/>
          </a:p>
          <a:p>
            <a:pPr marL="0" indent="0">
              <a:buNone/>
            </a:pPr>
            <a:endParaRPr lang="ru-RU" dirty="0"/>
          </a:p>
        </p:txBody>
      </p:sp>
      <p:pic>
        <p:nvPicPr>
          <p:cNvPr id="2050" name="Picture 2" descr="C:\Users\Лев\Downloads\АСМОС\information_items_150_clipped_rev_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33856">
            <a:off x="2100658" y="1075204"/>
            <a:ext cx="8160907" cy="612068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0263" y="3429000"/>
            <a:ext cx="2934072" cy="3293209"/>
          </a:xfrm>
          <a:prstGeom prst="rect">
            <a:avLst/>
          </a:prstGeom>
        </p:spPr>
        <p:txBody>
          <a:bodyPr wrap="square">
            <a:spAutoFit/>
          </a:bodyPr>
          <a:lstStyle/>
          <a:p>
            <a:r>
              <a:rPr lang="en-US" sz="1600" b="1" dirty="0"/>
              <a:t>"The role of prices in a market-driven economy is fundamental, since prices are an indispensable tool in economic calculations ... but the calculations themselves need prices that can be determined only on the market in the real world of exchange."</a:t>
            </a:r>
            <a:endParaRPr lang="ru-RU" sz="1600" dirty="0"/>
          </a:p>
          <a:p>
            <a:r>
              <a:rPr lang="en-US" sz="1600" b="1" dirty="0"/>
              <a:t>                                      Jack Ma, Chairman of the Board of Directors of Alibaba Group</a:t>
            </a:r>
            <a:endParaRPr lang="ru-RU" sz="1600" b="1" dirty="0">
              <a:latin typeface="+mj-lt"/>
            </a:endParaRPr>
          </a:p>
        </p:txBody>
      </p:sp>
    </p:spTree>
    <p:extLst>
      <p:ext uri="{BB962C8B-B14F-4D97-AF65-F5344CB8AC3E}">
        <p14:creationId xmlns:p14="http://schemas.microsoft.com/office/powerpoint/2010/main" val="2542532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2C76C563-76B6-469A-AEEE-41D6B7B35F2F}"/>
              </a:ext>
            </a:extLst>
          </p:cNvPr>
          <p:cNvPicPr>
            <a:picLocks noGrp="1" noChangeAspect="1"/>
          </p:cNvPicPr>
          <p:nvPr>
            <p:ph idx="1"/>
          </p:nvPr>
        </p:nvPicPr>
        <p:blipFill>
          <a:blip r:embed="rId3"/>
          <a:stretch>
            <a:fillRect/>
          </a:stretch>
        </p:blipFill>
        <p:spPr>
          <a:xfrm>
            <a:off x="349744" y="443474"/>
            <a:ext cx="8280920" cy="2304256"/>
          </a:xfrm>
          <a:prstGeom prst="rect">
            <a:avLst/>
          </a:prstGeom>
        </p:spPr>
      </p:pic>
      <p:sp>
        <p:nvSpPr>
          <p:cNvPr id="5" name="TextBox 4">
            <a:extLst>
              <a:ext uri="{FF2B5EF4-FFF2-40B4-BE49-F238E27FC236}">
                <a16:creationId xmlns:a16="http://schemas.microsoft.com/office/drawing/2014/main" id="{A9FD918A-A862-48EC-BCA7-0D14AF9D9BCF}"/>
              </a:ext>
            </a:extLst>
          </p:cNvPr>
          <p:cNvSpPr txBox="1"/>
          <p:nvPr/>
        </p:nvSpPr>
        <p:spPr>
          <a:xfrm>
            <a:off x="349744" y="6539"/>
            <a:ext cx="8409673" cy="461665"/>
          </a:xfrm>
          <a:prstGeom prst="rect">
            <a:avLst/>
          </a:prstGeom>
          <a:noFill/>
        </p:spPr>
        <p:txBody>
          <a:bodyPr wrap="none" rtlCol="0">
            <a:spAutoFit/>
          </a:bodyPr>
          <a:lstStyle/>
          <a:p>
            <a:pPr algn="ctr"/>
            <a:r>
              <a:rPr lang="en-US" sz="2400" b="1" dirty="0">
                <a:solidFill>
                  <a:schemeClr val="tx1">
                    <a:lumMod val="65000"/>
                    <a:lumOff val="35000"/>
                  </a:schemeClr>
                </a:solidFill>
                <a:latin typeface="+mj-lt"/>
              </a:rPr>
              <a:t>Principle of a Wholesale Discounts Structure Generation</a:t>
            </a:r>
            <a:endParaRPr lang="ru-RU" sz="2400" b="1" dirty="0">
              <a:solidFill>
                <a:schemeClr val="tx1">
                  <a:lumMod val="65000"/>
                  <a:lumOff val="35000"/>
                </a:schemeClr>
              </a:solidFill>
              <a:latin typeface="+mj-lt"/>
            </a:endParaRPr>
          </a:p>
        </p:txBody>
      </p:sp>
      <p:sp>
        <p:nvSpPr>
          <p:cNvPr id="8" name="Объект 2">
            <a:extLst>
              <a:ext uri="{FF2B5EF4-FFF2-40B4-BE49-F238E27FC236}">
                <a16:creationId xmlns:a16="http://schemas.microsoft.com/office/drawing/2014/main" id="{14A59477-67C2-4D92-88C0-C05CE538C6E8}"/>
              </a:ext>
            </a:extLst>
          </p:cNvPr>
          <p:cNvSpPr txBox="1">
            <a:spLocks/>
          </p:cNvSpPr>
          <p:nvPr/>
        </p:nvSpPr>
        <p:spPr>
          <a:xfrm>
            <a:off x="514944" y="3006799"/>
            <a:ext cx="8229600" cy="4616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b="1" dirty="0">
                <a:solidFill>
                  <a:srgbClr val="595959"/>
                </a:solidFill>
              </a:rPr>
              <a:t>Types of Trade Discounts</a:t>
            </a:r>
            <a:endParaRPr lang="ru-RU" b="1" dirty="0">
              <a:solidFill>
                <a:srgbClr val="595959"/>
              </a:solidFill>
            </a:endParaRPr>
          </a:p>
        </p:txBody>
      </p:sp>
      <p:sp>
        <p:nvSpPr>
          <p:cNvPr id="9" name="TextBox 8">
            <a:extLst>
              <a:ext uri="{FF2B5EF4-FFF2-40B4-BE49-F238E27FC236}">
                <a16:creationId xmlns:a16="http://schemas.microsoft.com/office/drawing/2014/main" id="{577C0950-E4BE-4840-9B66-04F236DF06F2}"/>
              </a:ext>
            </a:extLst>
          </p:cNvPr>
          <p:cNvSpPr txBox="1"/>
          <p:nvPr/>
        </p:nvSpPr>
        <p:spPr>
          <a:xfrm>
            <a:off x="6300192" y="4021032"/>
            <a:ext cx="2680583" cy="2529923"/>
          </a:xfrm>
          <a:prstGeom prst="rect">
            <a:avLst/>
          </a:prstGeom>
          <a:noFill/>
        </p:spPr>
        <p:txBody>
          <a:bodyPr wrap="square" rtlCol="0">
            <a:spAutoFit/>
          </a:bodyPr>
          <a:lstStyle/>
          <a:p>
            <a:pPr lvl="0">
              <a:spcBef>
                <a:spcPct val="20000"/>
              </a:spcBef>
            </a:pPr>
            <a:r>
              <a:rPr lang="en-US" sz="2400" b="1" dirty="0">
                <a:solidFill>
                  <a:srgbClr val="5E74B1"/>
                </a:solidFill>
                <a:latin typeface="Century Gothic"/>
              </a:rPr>
              <a:t>The Discount Market</a:t>
            </a:r>
            <a:endParaRPr lang="ru-RU" sz="2400" b="1" dirty="0">
              <a:solidFill>
                <a:srgbClr val="5E74B1"/>
              </a:solidFill>
              <a:latin typeface="Century Gothic"/>
            </a:endParaRPr>
          </a:p>
          <a:p>
            <a:pPr lvl="0">
              <a:spcBef>
                <a:spcPct val="20000"/>
              </a:spcBef>
            </a:pPr>
            <a:r>
              <a:rPr lang="en-US" sz="2400" b="1" dirty="0">
                <a:solidFill>
                  <a:srgbClr val="5E74B1"/>
                </a:solidFill>
                <a:latin typeface="Century Gothic"/>
              </a:rPr>
              <a:t>in Russia makes 65.7</a:t>
            </a:r>
            <a:endParaRPr lang="ru-RU" sz="2400" b="1" dirty="0">
              <a:solidFill>
                <a:srgbClr val="5E74B1"/>
              </a:solidFill>
              <a:latin typeface="Century Gothic"/>
            </a:endParaRPr>
          </a:p>
          <a:p>
            <a:pPr lvl="0">
              <a:spcBef>
                <a:spcPct val="20000"/>
              </a:spcBef>
            </a:pPr>
            <a:r>
              <a:rPr lang="en-US" sz="2400" b="1" dirty="0">
                <a:solidFill>
                  <a:srgbClr val="5E74B1"/>
                </a:solidFill>
                <a:latin typeface="Century Gothic"/>
              </a:rPr>
              <a:t>trillion rubles</a:t>
            </a:r>
            <a:endParaRPr lang="ru-RU" sz="2400" b="1" dirty="0">
              <a:solidFill>
                <a:srgbClr val="5E74B1"/>
              </a:solidFill>
              <a:latin typeface="Century Gothic"/>
            </a:endParaRPr>
          </a:p>
          <a:p>
            <a:pPr lvl="0">
              <a:spcBef>
                <a:spcPct val="20000"/>
              </a:spcBef>
            </a:pPr>
            <a:r>
              <a:rPr lang="en-US" sz="2400" b="1" dirty="0">
                <a:solidFill>
                  <a:srgbClr val="5E74B1"/>
                </a:solidFill>
                <a:latin typeface="Century Gothic"/>
              </a:rPr>
              <a:t>annually</a:t>
            </a:r>
            <a:endParaRPr lang="ru-RU" sz="2400" b="1" dirty="0">
              <a:solidFill>
                <a:srgbClr val="5E74B1"/>
              </a:solidFill>
              <a:latin typeface="Century Gothic"/>
            </a:endParaRPr>
          </a:p>
        </p:txBody>
      </p:sp>
      <p:pic>
        <p:nvPicPr>
          <p:cNvPr id="6" name="Рисунок 5">
            <a:extLst>
              <a:ext uri="{FF2B5EF4-FFF2-40B4-BE49-F238E27FC236}">
                <a16:creationId xmlns:a16="http://schemas.microsoft.com/office/drawing/2014/main" id="{7C3EE7B2-B9E4-464A-9C5C-878DB1E064B8}"/>
              </a:ext>
            </a:extLst>
          </p:cNvPr>
          <p:cNvPicPr>
            <a:picLocks noChangeAspect="1"/>
          </p:cNvPicPr>
          <p:nvPr/>
        </p:nvPicPr>
        <p:blipFill rotWithShape="1">
          <a:blip r:embed="rId4"/>
          <a:srcRect l="9070" t="7594" r="7748" b="9649"/>
          <a:stretch/>
        </p:blipFill>
        <p:spPr>
          <a:xfrm>
            <a:off x="683568" y="3727531"/>
            <a:ext cx="4968552" cy="3142195"/>
          </a:xfrm>
          <a:prstGeom prst="rect">
            <a:avLst/>
          </a:prstGeom>
        </p:spPr>
      </p:pic>
      <p:pic>
        <p:nvPicPr>
          <p:cNvPr id="13" name="Рисунок 12">
            <a:extLst>
              <a:ext uri="{FF2B5EF4-FFF2-40B4-BE49-F238E27FC236}">
                <a16:creationId xmlns:a16="http://schemas.microsoft.com/office/drawing/2014/main" id="{1B9A8EC1-29C2-4E83-923F-49137F445918}"/>
              </a:ext>
            </a:extLst>
          </p:cNvPr>
          <p:cNvPicPr>
            <a:picLocks noChangeAspect="1"/>
          </p:cNvPicPr>
          <p:nvPr/>
        </p:nvPicPr>
        <p:blipFill>
          <a:blip r:embed="rId5"/>
          <a:stretch>
            <a:fillRect/>
          </a:stretch>
        </p:blipFill>
        <p:spPr>
          <a:xfrm>
            <a:off x="1403648" y="3716270"/>
            <a:ext cx="495238" cy="304762"/>
          </a:xfrm>
          <a:prstGeom prst="rect">
            <a:avLst/>
          </a:prstGeom>
        </p:spPr>
      </p:pic>
      <p:pic>
        <p:nvPicPr>
          <p:cNvPr id="14" name="Рисунок 13">
            <a:extLst>
              <a:ext uri="{FF2B5EF4-FFF2-40B4-BE49-F238E27FC236}">
                <a16:creationId xmlns:a16="http://schemas.microsoft.com/office/drawing/2014/main" id="{BE826E1D-4615-40F4-BB06-A88FED55E25E}"/>
              </a:ext>
            </a:extLst>
          </p:cNvPr>
          <p:cNvPicPr>
            <a:picLocks noChangeAspect="1"/>
          </p:cNvPicPr>
          <p:nvPr/>
        </p:nvPicPr>
        <p:blipFill>
          <a:blip r:embed="rId6"/>
          <a:stretch>
            <a:fillRect/>
          </a:stretch>
        </p:blipFill>
        <p:spPr>
          <a:xfrm>
            <a:off x="2606839" y="3578175"/>
            <a:ext cx="438095" cy="276190"/>
          </a:xfrm>
          <a:prstGeom prst="rect">
            <a:avLst/>
          </a:prstGeom>
        </p:spPr>
      </p:pic>
      <p:pic>
        <p:nvPicPr>
          <p:cNvPr id="18" name="Рисунок 17">
            <a:extLst>
              <a:ext uri="{FF2B5EF4-FFF2-40B4-BE49-F238E27FC236}">
                <a16:creationId xmlns:a16="http://schemas.microsoft.com/office/drawing/2014/main" id="{DE3E4944-EF14-441A-A8F8-00011F77FBA2}"/>
              </a:ext>
            </a:extLst>
          </p:cNvPr>
          <p:cNvPicPr>
            <a:picLocks noChangeAspect="1"/>
          </p:cNvPicPr>
          <p:nvPr/>
        </p:nvPicPr>
        <p:blipFill>
          <a:blip r:embed="rId7"/>
          <a:stretch>
            <a:fillRect/>
          </a:stretch>
        </p:blipFill>
        <p:spPr>
          <a:xfrm>
            <a:off x="395536" y="4114055"/>
            <a:ext cx="676190" cy="361905"/>
          </a:xfrm>
          <a:prstGeom prst="rect">
            <a:avLst/>
          </a:prstGeom>
        </p:spPr>
      </p:pic>
    </p:spTree>
    <p:extLst>
      <p:ext uri="{BB962C8B-B14F-4D97-AF65-F5344CB8AC3E}">
        <p14:creationId xmlns:p14="http://schemas.microsoft.com/office/powerpoint/2010/main" val="3997570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6088" y="4263988"/>
            <a:ext cx="3210128" cy="256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Облако 10"/>
          <p:cNvSpPr/>
          <p:nvPr/>
        </p:nvSpPr>
        <p:spPr>
          <a:xfrm>
            <a:off x="2874040" y="1074482"/>
            <a:ext cx="3864322" cy="2916324"/>
          </a:xfrm>
          <a:prstGeom prst="cloud">
            <a:avLst/>
          </a:prstGeom>
          <a:solidFill>
            <a:schemeClr val="tx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a:xfrm>
            <a:off x="7549" y="107927"/>
            <a:ext cx="9144000" cy="682089"/>
          </a:xfrm>
        </p:spPr>
        <p:txBody>
          <a:bodyPr>
            <a:normAutofit/>
          </a:bodyPr>
          <a:lstStyle/>
          <a:p>
            <a:pPr marL="0" indent="0" algn="ctr">
              <a:buNone/>
            </a:pPr>
            <a:r>
              <a:rPr lang="en-US" b="1" dirty="0">
                <a:solidFill>
                  <a:schemeClr val="tx1">
                    <a:lumMod val="65000"/>
                    <a:lumOff val="35000"/>
                  </a:schemeClr>
                </a:solidFill>
              </a:rPr>
              <a:t>Model Types Used in Calculating Discount menus</a:t>
            </a:r>
          </a:p>
          <a:p>
            <a:pPr marL="0" indent="0" algn="ctr">
              <a:buNone/>
            </a:pPr>
            <a:endParaRPr lang="ru-RU" b="1" dirty="0">
              <a:solidFill>
                <a:schemeClr val="tx1">
                  <a:lumMod val="65000"/>
                  <a:lumOff val="35000"/>
                </a:schemeClr>
              </a:solidFill>
            </a:endParaRPr>
          </a:p>
        </p:txBody>
      </p:sp>
      <p:sp>
        <p:nvSpPr>
          <p:cNvPr id="5" name="Овал 4"/>
          <p:cNvSpPr/>
          <p:nvPr/>
        </p:nvSpPr>
        <p:spPr>
          <a:xfrm>
            <a:off x="3031390" y="2143377"/>
            <a:ext cx="549396" cy="526077"/>
          </a:xfrm>
          <a:prstGeom prst="ellipse">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C00000"/>
                </a:solidFill>
              </a:rPr>
              <a:t>1</a:t>
            </a:r>
          </a:p>
        </p:txBody>
      </p:sp>
      <p:sp>
        <p:nvSpPr>
          <p:cNvPr id="6" name="Овал 5"/>
          <p:cNvSpPr/>
          <p:nvPr/>
        </p:nvSpPr>
        <p:spPr>
          <a:xfrm>
            <a:off x="4317058" y="1239189"/>
            <a:ext cx="524983" cy="491614"/>
          </a:xfrm>
          <a:prstGeom prst="ellipse">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C00000"/>
                </a:solidFill>
              </a:rPr>
              <a:t>2</a:t>
            </a:r>
          </a:p>
        </p:txBody>
      </p:sp>
      <p:sp>
        <p:nvSpPr>
          <p:cNvPr id="7" name="Овал 6"/>
          <p:cNvSpPr/>
          <p:nvPr/>
        </p:nvSpPr>
        <p:spPr>
          <a:xfrm>
            <a:off x="5689555" y="1334069"/>
            <a:ext cx="525626" cy="491614"/>
          </a:xfrm>
          <a:prstGeom prst="ellipse">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C00000"/>
                </a:solidFill>
              </a:rPr>
              <a:t>3</a:t>
            </a:r>
          </a:p>
        </p:txBody>
      </p:sp>
      <p:sp>
        <p:nvSpPr>
          <p:cNvPr id="8" name="Овал 7"/>
          <p:cNvSpPr/>
          <p:nvPr/>
        </p:nvSpPr>
        <p:spPr>
          <a:xfrm>
            <a:off x="4498182" y="3255875"/>
            <a:ext cx="504056" cy="504056"/>
          </a:xfrm>
          <a:prstGeom prst="ellipse">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C00000"/>
                </a:solidFill>
              </a:rPr>
              <a:t>5</a:t>
            </a:r>
          </a:p>
        </p:txBody>
      </p:sp>
      <p:sp>
        <p:nvSpPr>
          <p:cNvPr id="9" name="Овал 8"/>
          <p:cNvSpPr/>
          <p:nvPr/>
        </p:nvSpPr>
        <p:spPr>
          <a:xfrm>
            <a:off x="6039188" y="2218730"/>
            <a:ext cx="525626" cy="580111"/>
          </a:xfrm>
          <a:prstGeom prst="ellipse">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C00000"/>
                </a:solidFill>
              </a:rPr>
              <a:t>6</a:t>
            </a:r>
          </a:p>
        </p:txBody>
      </p:sp>
      <p:sp>
        <p:nvSpPr>
          <p:cNvPr id="10" name="Овал 9"/>
          <p:cNvSpPr/>
          <p:nvPr/>
        </p:nvSpPr>
        <p:spPr>
          <a:xfrm>
            <a:off x="4657292" y="2176058"/>
            <a:ext cx="504055" cy="548153"/>
          </a:xfrm>
          <a:prstGeom prst="ellipse">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C00000"/>
                </a:solidFill>
              </a:rPr>
              <a:t>4</a:t>
            </a:r>
          </a:p>
        </p:txBody>
      </p:sp>
      <p:sp>
        <p:nvSpPr>
          <p:cNvPr id="12" name="Штриховая стрелка вправо 11"/>
          <p:cNvSpPr/>
          <p:nvPr/>
        </p:nvSpPr>
        <p:spPr>
          <a:xfrm>
            <a:off x="1976545" y="2244510"/>
            <a:ext cx="864096" cy="296125"/>
          </a:xfrm>
          <a:prstGeom prst="striped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C00000"/>
              </a:solidFill>
            </a:endParaRPr>
          </a:p>
        </p:txBody>
      </p:sp>
      <p:sp>
        <p:nvSpPr>
          <p:cNvPr id="13" name="Штриховая стрелка вправо 12"/>
          <p:cNvSpPr/>
          <p:nvPr/>
        </p:nvSpPr>
        <p:spPr>
          <a:xfrm>
            <a:off x="6756068" y="2258354"/>
            <a:ext cx="864096" cy="296125"/>
          </a:xfrm>
          <a:prstGeom prst="striped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C00000"/>
              </a:solidFill>
            </a:endParaRPr>
          </a:p>
        </p:txBody>
      </p:sp>
      <p:sp>
        <p:nvSpPr>
          <p:cNvPr id="14" name="TextBox 13"/>
          <p:cNvSpPr txBox="1"/>
          <p:nvPr/>
        </p:nvSpPr>
        <p:spPr>
          <a:xfrm>
            <a:off x="1263831" y="2202081"/>
            <a:ext cx="686406" cy="338554"/>
          </a:xfrm>
          <a:prstGeom prst="rect">
            <a:avLst/>
          </a:prstGeom>
          <a:noFill/>
        </p:spPr>
        <p:txBody>
          <a:bodyPr wrap="none" rtlCol="0">
            <a:spAutoFit/>
          </a:bodyPr>
          <a:lstStyle/>
          <a:p>
            <a:r>
              <a:rPr lang="en-US" sz="1600" b="1" dirty="0">
                <a:latin typeface="+mj-lt"/>
              </a:rPr>
              <a:t>Input</a:t>
            </a:r>
            <a:endParaRPr lang="ru-RU" sz="1600" b="1" dirty="0">
              <a:latin typeface="+mj-lt"/>
            </a:endParaRPr>
          </a:p>
        </p:txBody>
      </p:sp>
      <p:sp>
        <p:nvSpPr>
          <p:cNvPr id="15" name="TextBox 14"/>
          <p:cNvSpPr txBox="1"/>
          <p:nvPr/>
        </p:nvSpPr>
        <p:spPr>
          <a:xfrm>
            <a:off x="7637870" y="2214065"/>
            <a:ext cx="862737" cy="338554"/>
          </a:xfrm>
          <a:prstGeom prst="rect">
            <a:avLst/>
          </a:prstGeom>
          <a:noFill/>
        </p:spPr>
        <p:txBody>
          <a:bodyPr wrap="none" rtlCol="0">
            <a:spAutoFit/>
          </a:bodyPr>
          <a:lstStyle/>
          <a:p>
            <a:r>
              <a:rPr lang="en-US" sz="1600" b="1" dirty="0">
                <a:latin typeface="+mj-lt"/>
              </a:rPr>
              <a:t>Output</a:t>
            </a:r>
            <a:endParaRPr lang="ru-RU" sz="1600" b="1" dirty="0">
              <a:latin typeface="+mj-lt"/>
            </a:endParaRPr>
          </a:p>
        </p:txBody>
      </p:sp>
      <p:sp>
        <p:nvSpPr>
          <p:cNvPr id="16" name="TextBox 15"/>
          <p:cNvSpPr txBox="1"/>
          <p:nvPr/>
        </p:nvSpPr>
        <p:spPr>
          <a:xfrm>
            <a:off x="197388" y="867080"/>
            <a:ext cx="1728358" cy="400110"/>
          </a:xfrm>
          <a:prstGeom prst="rect">
            <a:avLst/>
          </a:prstGeom>
          <a:noFill/>
        </p:spPr>
        <p:txBody>
          <a:bodyPr wrap="none" rtlCol="0">
            <a:spAutoFit/>
          </a:bodyPr>
          <a:lstStyle/>
          <a:p>
            <a:pPr marL="285750" indent="-285750">
              <a:buFont typeface="Arial" panose="020B0604020202020204" pitchFamily="34" charset="0"/>
              <a:buChar char="•"/>
            </a:pPr>
            <a:r>
              <a:rPr lang="en-US" sz="2000" b="1" dirty="0">
                <a:solidFill>
                  <a:srgbClr val="C00000"/>
                </a:solidFill>
                <a:effectLst>
                  <a:outerShdw blurRad="38100" dist="38100" dir="2700000" algn="tl">
                    <a:srgbClr val="000000">
                      <a:alpha val="43137"/>
                    </a:srgbClr>
                  </a:outerShdw>
                </a:effectLst>
                <a:latin typeface="+mj-lt"/>
              </a:rPr>
              <a:t>Structured</a:t>
            </a:r>
          </a:p>
        </p:txBody>
      </p:sp>
      <p:sp>
        <p:nvSpPr>
          <p:cNvPr id="18" name="TextBox 17"/>
          <p:cNvSpPr txBox="1"/>
          <p:nvPr/>
        </p:nvSpPr>
        <p:spPr>
          <a:xfrm>
            <a:off x="191811" y="3956264"/>
            <a:ext cx="2412840" cy="400110"/>
          </a:xfrm>
          <a:prstGeom prst="rect">
            <a:avLst/>
          </a:prstGeom>
          <a:noFill/>
        </p:spPr>
        <p:txBody>
          <a:bodyPr wrap="none" rtlCol="0">
            <a:spAutoFit/>
          </a:bodyPr>
          <a:lstStyle/>
          <a:p>
            <a:pPr marL="285750" indent="-285750">
              <a:buFont typeface="Arial" panose="020B0604020202020204" pitchFamily="34" charset="0"/>
              <a:buChar char="•"/>
            </a:pPr>
            <a:r>
              <a:rPr lang="en-US" sz="2000" b="1" dirty="0">
                <a:solidFill>
                  <a:srgbClr val="C00000"/>
                </a:solidFill>
                <a:effectLst>
                  <a:outerShdw blurRad="38100" dist="38100" dir="2700000" algn="tl">
                    <a:srgbClr val="000000">
                      <a:alpha val="43137"/>
                    </a:srgbClr>
                  </a:outerShdw>
                </a:effectLst>
                <a:latin typeface="+mj-lt"/>
              </a:rPr>
              <a:t>Semi-structured</a:t>
            </a:r>
            <a:endParaRPr lang="ru-RU" sz="2000" b="1" dirty="0">
              <a:solidFill>
                <a:srgbClr val="C00000"/>
              </a:solidFill>
              <a:effectLst>
                <a:outerShdw blurRad="38100" dist="38100" dir="2700000" algn="tl">
                  <a:srgbClr val="000000">
                    <a:alpha val="43137"/>
                  </a:srgbClr>
                </a:outerShdw>
              </a:effectLst>
              <a:latin typeface="+mj-lt"/>
            </a:endParaRPr>
          </a:p>
        </p:txBody>
      </p:sp>
      <p:sp>
        <p:nvSpPr>
          <p:cNvPr id="19" name="Штриховая стрелка вправо 18"/>
          <p:cNvSpPr/>
          <p:nvPr/>
        </p:nvSpPr>
        <p:spPr>
          <a:xfrm>
            <a:off x="2441992" y="5297161"/>
            <a:ext cx="864096" cy="296125"/>
          </a:xfrm>
          <a:prstGeom prst="striped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C00000"/>
              </a:solidFill>
            </a:endParaRPr>
          </a:p>
        </p:txBody>
      </p:sp>
      <p:sp>
        <p:nvSpPr>
          <p:cNvPr id="20" name="TextBox 19"/>
          <p:cNvSpPr txBox="1"/>
          <p:nvPr/>
        </p:nvSpPr>
        <p:spPr>
          <a:xfrm>
            <a:off x="1728560" y="5250686"/>
            <a:ext cx="686406" cy="338554"/>
          </a:xfrm>
          <a:prstGeom prst="rect">
            <a:avLst/>
          </a:prstGeom>
          <a:noFill/>
        </p:spPr>
        <p:txBody>
          <a:bodyPr wrap="none" rtlCol="0">
            <a:spAutoFit/>
          </a:bodyPr>
          <a:lstStyle/>
          <a:p>
            <a:r>
              <a:rPr lang="en-US" sz="1600" b="1" dirty="0">
                <a:latin typeface="+mj-lt"/>
              </a:rPr>
              <a:t>Input</a:t>
            </a:r>
            <a:endParaRPr lang="ru-RU" sz="1600" b="1" dirty="0">
              <a:latin typeface="+mj-lt"/>
            </a:endParaRPr>
          </a:p>
        </p:txBody>
      </p:sp>
      <p:sp>
        <p:nvSpPr>
          <p:cNvPr id="21" name="Штриховая стрелка вправо 20"/>
          <p:cNvSpPr/>
          <p:nvPr/>
        </p:nvSpPr>
        <p:spPr>
          <a:xfrm>
            <a:off x="6516216" y="5346985"/>
            <a:ext cx="864096" cy="296125"/>
          </a:xfrm>
          <a:prstGeom prst="striped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C00000"/>
              </a:solidFill>
            </a:endParaRPr>
          </a:p>
        </p:txBody>
      </p:sp>
      <p:sp>
        <p:nvSpPr>
          <p:cNvPr id="22" name="TextBox 21"/>
          <p:cNvSpPr txBox="1"/>
          <p:nvPr/>
        </p:nvSpPr>
        <p:spPr>
          <a:xfrm>
            <a:off x="7397139" y="5325770"/>
            <a:ext cx="862737" cy="338554"/>
          </a:xfrm>
          <a:prstGeom prst="rect">
            <a:avLst/>
          </a:prstGeom>
          <a:noFill/>
        </p:spPr>
        <p:txBody>
          <a:bodyPr wrap="none" rtlCol="0">
            <a:spAutoFit/>
          </a:bodyPr>
          <a:lstStyle/>
          <a:p>
            <a:r>
              <a:rPr lang="en-US" sz="1600" b="1" dirty="0">
                <a:latin typeface="+mj-lt"/>
              </a:rPr>
              <a:t>Output</a:t>
            </a:r>
            <a:endParaRPr lang="ru-RU" sz="1600" b="1" dirty="0">
              <a:latin typeface="+mj-lt"/>
            </a:endParaRPr>
          </a:p>
        </p:txBody>
      </p:sp>
      <p:cxnSp>
        <p:nvCxnSpPr>
          <p:cNvPr id="24" name="Прямая со стрелкой 23"/>
          <p:cNvCxnSpPr>
            <a:stCxn id="5" idx="7"/>
            <a:endCxn id="6" idx="2"/>
          </p:cNvCxnSpPr>
          <p:nvPr/>
        </p:nvCxnSpPr>
        <p:spPr>
          <a:xfrm flipV="1">
            <a:off x="3500329" y="1484996"/>
            <a:ext cx="816729" cy="7354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a:stCxn id="5" idx="6"/>
            <a:endCxn id="10" idx="2"/>
          </p:cNvCxnSpPr>
          <p:nvPr/>
        </p:nvCxnSpPr>
        <p:spPr>
          <a:xfrm>
            <a:off x="3580786" y="2406416"/>
            <a:ext cx="1076506" cy="437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a:stCxn id="5" idx="5"/>
            <a:endCxn id="8" idx="1"/>
          </p:cNvCxnSpPr>
          <p:nvPr/>
        </p:nvCxnSpPr>
        <p:spPr>
          <a:xfrm>
            <a:off x="3500329" y="2592412"/>
            <a:ext cx="1071670" cy="7372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a:stCxn id="10" idx="0"/>
            <a:endCxn id="6" idx="4"/>
          </p:cNvCxnSpPr>
          <p:nvPr/>
        </p:nvCxnSpPr>
        <p:spPr>
          <a:xfrm flipH="1" flipV="1">
            <a:off x="4579550" y="1730803"/>
            <a:ext cx="329770" cy="445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a:stCxn id="10" idx="7"/>
            <a:endCxn id="7" idx="3"/>
          </p:cNvCxnSpPr>
          <p:nvPr/>
        </p:nvCxnSpPr>
        <p:spPr>
          <a:xfrm flipV="1">
            <a:off x="5087530" y="1753688"/>
            <a:ext cx="679001" cy="5026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a:cxnSpLocks/>
            <a:stCxn id="8" idx="7"/>
            <a:endCxn id="7" idx="4"/>
          </p:cNvCxnSpPr>
          <p:nvPr/>
        </p:nvCxnSpPr>
        <p:spPr>
          <a:xfrm flipV="1">
            <a:off x="4928421" y="1825683"/>
            <a:ext cx="1023947" cy="15040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a:stCxn id="8" idx="6"/>
            <a:endCxn id="9" idx="3"/>
          </p:cNvCxnSpPr>
          <p:nvPr/>
        </p:nvCxnSpPr>
        <p:spPr>
          <a:xfrm flipV="1">
            <a:off x="5002238" y="2713886"/>
            <a:ext cx="1113926" cy="7940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3" name="Прямоугольник 52"/>
          <p:cNvSpPr/>
          <p:nvPr/>
        </p:nvSpPr>
        <p:spPr>
          <a:xfrm>
            <a:off x="4217232" y="5085184"/>
            <a:ext cx="1002840" cy="1008112"/>
          </a:xfrm>
          <a:prstGeom prst="rect">
            <a:avLst/>
          </a:prstGeom>
          <a:solidFill>
            <a:schemeClr val="tx1"/>
          </a:solidFill>
          <a:ln>
            <a:solidFill>
              <a:schemeClr val="tx1">
                <a:lumMod val="85000"/>
                <a:lumOff val="15000"/>
              </a:schemeClr>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ru-RU"/>
          </a:p>
        </p:txBody>
      </p:sp>
      <p:sp>
        <p:nvSpPr>
          <p:cNvPr id="54" name="Параллелограмм 53"/>
          <p:cNvSpPr/>
          <p:nvPr/>
        </p:nvSpPr>
        <p:spPr>
          <a:xfrm>
            <a:off x="4217232" y="4797154"/>
            <a:ext cx="1441860" cy="288030"/>
          </a:xfrm>
          <a:prstGeom prst="parallelogram">
            <a:avLst>
              <a:gd name="adj" fmla="val 151138"/>
            </a:avLst>
          </a:prstGeom>
          <a:gradFill flip="none" rotWithShape="1">
            <a:gsLst>
              <a:gs pos="44000">
                <a:schemeClr val="tx1"/>
              </a:gs>
              <a:gs pos="100000">
                <a:srgbClr val="D4DEFF"/>
              </a:gs>
              <a:gs pos="100000">
                <a:srgbClr val="D4DEFF"/>
              </a:gs>
              <a:gs pos="100000">
                <a:srgbClr val="96AB94"/>
              </a:gs>
            </a:gsLst>
            <a:path path="circle">
              <a:fillToRect r="100000" b="100000"/>
            </a:path>
            <a:tileRect l="-100000" t="-100000"/>
          </a:gra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Параллелограмм 55"/>
          <p:cNvSpPr/>
          <p:nvPr/>
        </p:nvSpPr>
        <p:spPr>
          <a:xfrm rot="5400000" flipV="1">
            <a:off x="4791511" y="5225714"/>
            <a:ext cx="1296145" cy="439021"/>
          </a:xfrm>
          <a:prstGeom prst="parallelogram">
            <a:avLst>
              <a:gd name="adj" fmla="val 70377"/>
            </a:avLst>
          </a:prstGeom>
          <a:gradFill flip="none" rotWithShape="1">
            <a:gsLst>
              <a:gs pos="45000">
                <a:schemeClr val="tx1"/>
              </a:gs>
              <a:gs pos="100000">
                <a:srgbClr val="D4DEFF"/>
              </a:gs>
              <a:gs pos="100000">
                <a:srgbClr val="D4DEFF"/>
              </a:gs>
              <a:gs pos="100000">
                <a:srgbClr val="96AB94"/>
              </a:gs>
            </a:gsLst>
            <a:path path="circle">
              <a:fillToRect l="100000" b="100000"/>
            </a:path>
            <a:tileRect t="-100000" r="-100000"/>
          </a:gra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7" name="Прямая со стрелкой 16"/>
          <p:cNvCxnSpPr>
            <a:stCxn id="7" idx="5"/>
            <a:endCxn id="9" idx="0"/>
          </p:cNvCxnSpPr>
          <p:nvPr/>
        </p:nvCxnSpPr>
        <p:spPr>
          <a:xfrm>
            <a:off x="6138205" y="1753688"/>
            <a:ext cx="163796" cy="4650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75" name="Прямая со стрелкой 2074"/>
          <p:cNvCxnSpPr>
            <a:stCxn id="6" idx="6"/>
            <a:endCxn id="7" idx="2"/>
          </p:cNvCxnSpPr>
          <p:nvPr/>
        </p:nvCxnSpPr>
        <p:spPr>
          <a:xfrm>
            <a:off x="4842041" y="1484996"/>
            <a:ext cx="847514" cy="948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19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 y="-17740"/>
            <a:ext cx="9182327" cy="566419"/>
          </a:xfrm>
          <a:prstGeom prst="rect">
            <a:avLst/>
          </a:prstGeom>
          <a:ln>
            <a:solidFill>
              <a:schemeClr val="bg1">
                <a:lumMod val="8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3" name="Объект 2"/>
          <p:cNvSpPr>
            <a:spLocks noGrp="1"/>
          </p:cNvSpPr>
          <p:nvPr>
            <p:ph idx="1"/>
          </p:nvPr>
        </p:nvSpPr>
        <p:spPr>
          <a:xfrm>
            <a:off x="457200" y="44624"/>
            <a:ext cx="8229600" cy="388640"/>
          </a:xfrm>
        </p:spPr>
        <p:txBody>
          <a:bodyPr>
            <a:noAutofit/>
          </a:bodyPr>
          <a:lstStyle/>
          <a:p>
            <a:pPr marL="0" indent="0" algn="ctr">
              <a:buNone/>
            </a:pPr>
            <a:r>
              <a:rPr lang="en-US" b="1" dirty="0">
                <a:solidFill>
                  <a:schemeClr val="tx1">
                    <a:lumMod val="65000"/>
                    <a:lumOff val="35000"/>
                  </a:schemeClr>
                </a:solidFill>
              </a:rPr>
              <a:t>Market Modeling Technologies</a:t>
            </a:r>
            <a:endParaRPr lang="ru-RU" b="1" dirty="0">
              <a:solidFill>
                <a:schemeClr val="tx1">
                  <a:lumMod val="65000"/>
                  <a:lumOff val="35000"/>
                </a:schemeClr>
              </a:solidFill>
            </a:endParaRPr>
          </a:p>
        </p:txBody>
      </p:sp>
      <p:sp>
        <p:nvSpPr>
          <p:cNvPr id="5" name="Прямоугольник 4"/>
          <p:cNvSpPr/>
          <p:nvPr/>
        </p:nvSpPr>
        <p:spPr>
          <a:xfrm>
            <a:off x="3131840" y="1484784"/>
            <a:ext cx="1584176" cy="720080"/>
          </a:xfrm>
          <a:prstGeom prst="rect">
            <a:avLst/>
          </a:prstGeom>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b="1" dirty="0">
                <a:latin typeface="+mj-lt"/>
              </a:rPr>
              <a:t>Market monitoring</a:t>
            </a:r>
            <a:endParaRPr lang="ru-RU" sz="1400" b="1" dirty="0">
              <a:latin typeface="+mj-lt"/>
            </a:endParaRPr>
          </a:p>
        </p:txBody>
      </p:sp>
      <p:sp>
        <p:nvSpPr>
          <p:cNvPr id="6" name="Прямоугольник 5"/>
          <p:cNvSpPr/>
          <p:nvPr/>
        </p:nvSpPr>
        <p:spPr>
          <a:xfrm>
            <a:off x="5220072" y="1484784"/>
            <a:ext cx="1440160" cy="720080"/>
          </a:xfrm>
          <a:prstGeom prst="rect">
            <a:avLst/>
          </a:prstGeom>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latin typeface="+mj-lt"/>
              </a:rPr>
              <a:t>Optimization</a:t>
            </a:r>
            <a:endParaRPr lang="ru-RU" sz="1400" b="1" dirty="0">
              <a:latin typeface="+mj-lt"/>
            </a:endParaRPr>
          </a:p>
        </p:txBody>
      </p:sp>
      <p:sp>
        <p:nvSpPr>
          <p:cNvPr id="7" name="Прямоугольник 6"/>
          <p:cNvSpPr/>
          <p:nvPr/>
        </p:nvSpPr>
        <p:spPr>
          <a:xfrm>
            <a:off x="7164288" y="1484784"/>
            <a:ext cx="1296144" cy="720080"/>
          </a:xfrm>
          <a:prstGeom prst="rect">
            <a:avLst/>
          </a:prstGeom>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dirty="0">
                <a:latin typeface="+mj-lt"/>
              </a:rPr>
              <a:t>Result</a:t>
            </a:r>
            <a:endParaRPr lang="ru-RU" sz="1400" b="1" dirty="0">
              <a:latin typeface="+mj-lt"/>
            </a:endParaRPr>
          </a:p>
        </p:txBody>
      </p:sp>
      <p:sp>
        <p:nvSpPr>
          <p:cNvPr id="8" name="Прямоугольник 7"/>
          <p:cNvSpPr/>
          <p:nvPr/>
        </p:nvSpPr>
        <p:spPr>
          <a:xfrm>
            <a:off x="4067944" y="3717032"/>
            <a:ext cx="1512168" cy="720080"/>
          </a:xfrm>
          <a:prstGeom prst="rect">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latin typeface="+mj-lt"/>
              </a:rPr>
              <a:t>Optimization</a:t>
            </a:r>
            <a:endParaRPr lang="ru-RU" sz="1400" b="1" dirty="0">
              <a:latin typeface="+mj-lt"/>
            </a:endParaRPr>
          </a:p>
        </p:txBody>
      </p:sp>
      <p:sp>
        <p:nvSpPr>
          <p:cNvPr id="9" name="Прямоугольник 8"/>
          <p:cNvSpPr/>
          <p:nvPr/>
        </p:nvSpPr>
        <p:spPr>
          <a:xfrm>
            <a:off x="6804248" y="3717032"/>
            <a:ext cx="1296144" cy="720080"/>
          </a:xfrm>
          <a:prstGeom prst="rect">
            <a:avLst/>
          </a:prstGeom>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dirty="0">
                <a:latin typeface="+mj-lt"/>
              </a:rPr>
              <a:t>Result</a:t>
            </a:r>
            <a:endParaRPr lang="ru-RU" sz="1400" b="1" dirty="0">
              <a:latin typeface="+mj-lt"/>
            </a:endParaRPr>
          </a:p>
        </p:txBody>
      </p:sp>
      <p:sp>
        <p:nvSpPr>
          <p:cNvPr id="10" name="Прямоугольник 9"/>
          <p:cNvSpPr/>
          <p:nvPr/>
        </p:nvSpPr>
        <p:spPr>
          <a:xfrm>
            <a:off x="4089648" y="5325933"/>
            <a:ext cx="1584176" cy="720080"/>
          </a:xfrm>
          <a:prstGeom prst="rect">
            <a:avLst/>
          </a:prstGeom>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b="1" dirty="0">
                <a:latin typeface="+mj-lt"/>
              </a:rPr>
              <a:t>Market monitoring</a:t>
            </a:r>
            <a:endParaRPr lang="ru-RU" sz="1400" b="1" dirty="0">
              <a:latin typeface="+mj-lt"/>
            </a:endParaRPr>
          </a:p>
        </p:txBody>
      </p:sp>
      <p:sp>
        <p:nvSpPr>
          <p:cNvPr id="12" name="Штриховая стрелка вправо 11"/>
          <p:cNvSpPr/>
          <p:nvPr/>
        </p:nvSpPr>
        <p:spPr>
          <a:xfrm>
            <a:off x="4716016" y="1772816"/>
            <a:ext cx="482352" cy="144016"/>
          </a:xfrm>
          <a:prstGeom prst="stripedRightArrow">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Штриховая стрелка вправо 12"/>
          <p:cNvSpPr/>
          <p:nvPr/>
        </p:nvSpPr>
        <p:spPr>
          <a:xfrm>
            <a:off x="6662996" y="1772816"/>
            <a:ext cx="501292" cy="144016"/>
          </a:xfrm>
          <a:prstGeom prst="stripedRightArrow">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Штриховая стрелка вправо 15"/>
          <p:cNvSpPr/>
          <p:nvPr/>
        </p:nvSpPr>
        <p:spPr>
          <a:xfrm>
            <a:off x="6300192" y="4005064"/>
            <a:ext cx="487850" cy="144016"/>
          </a:xfrm>
          <a:prstGeom prst="stripedRightArrow">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Блок-схема: узел 17"/>
          <p:cNvSpPr/>
          <p:nvPr/>
        </p:nvSpPr>
        <p:spPr>
          <a:xfrm>
            <a:off x="6113858" y="3901531"/>
            <a:ext cx="324035" cy="312980"/>
          </a:xfrm>
          <a:prstGeom prst="flowChartConnector">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углом вверх 19"/>
          <p:cNvSpPr/>
          <p:nvPr/>
        </p:nvSpPr>
        <p:spPr>
          <a:xfrm rot="5400000" flipV="1">
            <a:off x="5159528" y="4749363"/>
            <a:ext cx="1656187" cy="627587"/>
          </a:xfrm>
          <a:prstGeom prst="bentUpArrow">
            <a:avLst>
              <a:gd name="adj1" fmla="val 7533"/>
              <a:gd name="adj2" fmla="val 22654"/>
              <a:gd name="adj3" fmla="val 25000"/>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Штриховая стрелка вправо 20"/>
          <p:cNvSpPr/>
          <p:nvPr/>
        </p:nvSpPr>
        <p:spPr>
          <a:xfrm>
            <a:off x="5589969" y="4005064"/>
            <a:ext cx="494199" cy="144016"/>
          </a:xfrm>
          <a:prstGeom prst="stripedRightArrow">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Фигура, имеющая форму буквы L 21"/>
          <p:cNvSpPr/>
          <p:nvPr/>
        </p:nvSpPr>
        <p:spPr>
          <a:xfrm>
            <a:off x="3770463" y="4035426"/>
            <a:ext cx="81457" cy="1769838"/>
          </a:xfrm>
          <a:prstGeom prst="corner">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3815151" y="5759545"/>
            <a:ext cx="252793" cy="45719"/>
          </a:xfrm>
          <a:prstGeom prst="rect">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7" name="Прямая соединительная линия 26"/>
          <p:cNvCxnSpPr/>
          <p:nvPr/>
        </p:nvCxnSpPr>
        <p:spPr>
          <a:xfrm>
            <a:off x="0" y="3356992"/>
            <a:ext cx="9144000"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94390" y="1558533"/>
            <a:ext cx="1260280" cy="707886"/>
          </a:xfrm>
          <a:prstGeom prst="rect">
            <a:avLst/>
          </a:prstGeom>
          <a:noFill/>
        </p:spPr>
        <p:txBody>
          <a:bodyPr wrap="none" rtlCol="0">
            <a:spAutoFit/>
          </a:bodyPr>
          <a:lstStyle/>
          <a:p>
            <a:pPr algn="ctr"/>
            <a:r>
              <a:rPr lang="en-US" sz="2000" b="1" dirty="0">
                <a:solidFill>
                  <a:srgbClr val="990000"/>
                </a:solidFill>
                <a:latin typeface="+mj-lt"/>
              </a:rPr>
              <a:t>Open</a:t>
            </a:r>
          </a:p>
          <a:p>
            <a:pPr algn="ctr"/>
            <a:r>
              <a:rPr lang="en-US" sz="2000" b="1" dirty="0">
                <a:solidFill>
                  <a:srgbClr val="990000"/>
                </a:solidFill>
                <a:latin typeface="+mj-lt"/>
              </a:rPr>
              <a:t>(Classic)</a:t>
            </a:r>
          </a:p>
        </p:txBody>
      </p:sp>
      <p:sp>
        <p:nvSpPr>
          <p:cNvPr id="30" name="TextBox 29"/>
          <p:cNvSpPr txBox="1"/>
          <p:nvPr/>
        </p:nvSpPr>
        <p:spPr>
          <a:xfrm>
            <a:off x="889932" y="4566342"/>
            <a:ext cx="1374094" cy="707886"/>
          </a:xfrm>
          <a:prstGeom prst="rect">
            <a:avLst/>
          </a:prstGeom>
          <a:noFill/>
        </p:spPr>
        <p:txBody>
          <a:bodyPr wrap="none" rtlCol="0">
            <a:spAutoFit/>
          </a:bodyPr>
          <a:lstStyle/>
          <a:p>
            <a:pPr algn="ctr"/>
            <a:r>
              <a:rPr lang="en-US" sz="2000" b="1" dirty="0">
                <a:solidFill>
                  <a:srgbClr val="990000"/>
                </a:solidFill>
                <a:latin typeface="+mj-lt"/>
              </a:rPr>
              <a:t>Closed </a:t>
            </a:r>
          </a:p>
          <a:p>
            <a:pPr algn="ctr"/>
            <a:r>
              <a:rPr lang="en-US" sz="2000" b="1" dirty="0">
                <a:solidFill>
                  <a:srgbClr val="990000"/>
                </a:solidFill>
                <a:latin typeface="+mj-lt"/>
              </a:rPr>
              <a:t>(our own)</a:t>
            </a:r>
          </a:p>
        </p:txBody>
      </p:sp>
      <p:sp>
        <p:nvSpPr>
          <p:cNvPr id="31" name="Штриховая стрелка вправо 30"/>
          <p:cNvSpPr/>
          <p:nvPr/>
        </p:nvSpPr>
        <p:spPr>
          <a:xfrm>
            <a:off x="3770463" y="3986013"/>
            <a:ext cx="267901" cy="144016"/>
          </a:xfrm>
          <a:prstGeom prst="stripedRightArrow">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71744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право 1"/>
          <p:cNvSpPr/>
          <p:nvPr/>
        </p:nvSpPr>
        <p:spPr>
          <a:xfrm>
            <a:off x="200542" y="2352598"/>
            <a:ext cx="2615203" cy="2880320"/>
          </a:xfrm>
          <a:prstGeom prst="rightArrow">
            <a:avLst>
              <a:gd name="adj1" fmla="val 100000"/>
              <a:gd name="adj2" fmla="val 4864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Группа 3"/>
          <p:cNvGrpSpPr/>
          <p:nvPr/>
        </p:nvGrpSpPr>
        <p:grpSpPr>
          <a:xfrm>
            <a:off x="282184" y="1196752"/>
            <a:ext cx="8676809" cy="5159160"/>
            <a:chOff x="-79884" y="114292"/>
            <a:chExt cx="5475988" cy="3624983"/>
          </a:xfrm>
        </p:grpSpPr>
        <p:sp>
          <p:nvSpPr>
            <p:cNvPr id="8" name="Овал 7"/>
            <p:cNvSpPr/>
            <p:nvPr/>
          </p:nvSpPr>
          <p:spPr>
            <a:xfrm>
              <a:off x="2199486" y="1609725"/>
              <a:ext cx="1603375" cy="684990"/>
            </a:xfrm>
            <a:prstGeom prst="ellipse">
              <a:avLst/>
            </a:prstGeom>
            <a:solidFill>
              <a:srgbClr val="FBD425"/>
            </a:solidFill>
            <a:ln>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latin typeface="+mj-lt"/>
                </a:rPr>
                <a:t>Market</a:t>
              </a:r>
              <a:endParaRPr lang="ru-RU" sz="2400" b="1" dirty="0">
                <a:solidFill>
                  <a:schemeClr val="bg1"/>
                </a:solidFill>
                <a:latin typeface="+mj-lt"/>
              </a:endParaRPr>
            </a:p>
          </p:txBody>
        </p:sp>
        <p:cxnSp>
          <p:nvCxnSpPr>
            <p:cNvPr id="13" name="Прямая соединительная линия 12"/>
            <p:cNvCxnSpPr/>
            <p:nvPr/>
          </p:nvCxnSpPr>
          <p:spPr>
            <a:xfrm>
              <a:off x="904875" y="1028700"/>
              <a:ext cx="0" cy="0"/>
            </a:xfrm>
            <a:prstGeom prst="line">
              <a:avLst/>
            </a:prstGeom>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cxnSp>
        <p:sp>
          <p:nvSpPr>
            <p:cNvPr id="21" name="Стрелка вправо 20"/>
            <p:cNvSpPr/>
            <p:nvPr/>
          </p:nvSpPr>
          <p:spPr>
            <a:xfrm>
              <a:off x="1557081" y="1859267"/>
              <a:ext cx="571635" cy="158115"/>
            </a:xfrm>
            <a:prstGeom prst="rightArrow">
              <a:avLst/>
            </a:prstGeom>
            <a:solidFill>
              <a:srgbClr val="FBD425"/>
            </a:solidFill>
            <a:ln>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ru-RU" sz="1200">
                <a:solidFill>
                  <a:schemeClr val="accent3">
                    <a:lumMod val="50000"/>
                  </a:schemeClr>
                </a:solidFill>
                <a:latin typeface="+mj-lt"/>
              </a:endParaRPr>
            </a:p>
          </p:txBody>
        </p:sp>
        <p:sp>
          <p:nvSpPr>
            <p:cNvPr id="22" name="Стрелка вправо 21"/>
            <p:cNvSpPr/>
            <p:nvPr/>
          </p:nvSpPr>
          <p:spPr>
            <a:xfrm>
              <a:off x="3873631" y="1855412"/>
              <a:ext cx="561974" cy="158115"/>
            </a:xfrm>
            <a:prstGeom prst="rightArrow">
              <a:avLst/>
            </a:prstGeom>
            <a:solidFill>
              <a:srgbClr val="FBD425"/>
            </a:solidFill>
            <a:ln>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ru-RU" sz="1200">
                <a:solidFill>
                  <a:schemeClr val="accent3">
                    <a:lumMod val="50000"/>
                  </a:schemeClr>
                </a:solidFill>
                <a:latin typeface="+mj-lt"/>
              </a:endParaRPr>
            </a:p>
          </p:txBody>
        </p:sp>
        <p:cxnSp>
          <p:nvCxnSpPr>
            <p:cNvPr id="24" name="Прямая со стрелкой 23"/>
            <p:cNvCxnSpPr/>
            <p:nvPr/>
          </p:nvCxnSpPr>
          <p:spPr>
            <a:xfrm>
              <a:off x="3083581" y="657734"/>
              <a:ext cx="1588" cy="923941"/>
            </a:xfrm>
            <a:prstGeom prst="straightConnector1">
              <a:avLst/>
            </a:prstGeom>
            <a:ln>
              <a:solidFill>
                <a:schemeClr val="tx2">
                  <a:lumMod val="75000"/>
                </a:schemeClr>
              </a:solidFill>
              <a:tailEnd type="triangle"/>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cxnSp>
        <p:cxnSp>
          <p:nvCxnSpPr>
            <p:cNvPr id="25" name="Прямая со стрелкой 24"/>
            <p:cNvCxnSpPr/>
            <p:nvPr/>
          </p:nvCxnSpPr>
          <p:spPr>
            <a:xfrm>
              <a:off x="1668077" y="657734"/>
              <a:ext cx="986907" cy="957572"/>
            </a:xfrm>
            <a:prstGeom prst="straightConnector1">
              <a:avLst/>
            </a:prstGeom>
            <a:ln>
              <a:solidFill>
                <a:schemeClr val="tx2">
                  <a:lumMod val="75000"/>
                </a:schemeClr>
              </a:solidFill>
              <a:tailEnd type="triangle"/>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cxnSp>
        <p:cxnSp>
          <p:nvCxnSpPr>
            <p:cNvPr id="26" name="Прямая со стрелкой 25"/>
            <p:cNvCxnSpPr>
              <a:cxnSpLocks/>
            </p:cNvCxnSpPr>
            <p:nvPr/>
          </p:nvCxnSpPr>
          <p:spPr>
            <a:xfrm flipH="1">
              <a:off x="3513601" y="572490"/>
              <a:ext cx="1012051" cy="1042854"/>
            </a:xfrm>
            <a:prstGeom prst="straightConnector1">
              <a:avLst/>
            </a:prstGeom>
            <a:ln>
              <a:solidFill>
                <a:schemeClr val="tx2">
                  <a:lumMod val="75000"/>
                </a:schemeClr>
              </a:solidFill>
              <a:tailEnd type="triangle"/>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cxnSp>
        <p:cxnSp>
          <p:nvCxnSpPr>
            <p:cNvPr id="27" name="Прямая со стрелкой 26"/>
            <p:cNvCxnSpPr/>
            <p:nvPr/>
          </p:nvCxnSpPr>
          <p:spPr>
            <a:xfrm flipV="1">
              <a:off x="3086100" y="2369510"/>
              <a:ext cx="0" cy="919165"/>
            </a:xfrm>
            <a:prstGeom prst="straightConnector1">
              <a:avLst/>
            </a:prstGeom>
            <a:ln>
              <a:solidFill>
                <a:schemeClr val="accent1">
                  <a:lumMod val="75000"/>
                </a:schemeClr>
              </a:solidFill>
              <a:tailEnd type="triangle"/>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cxnSp>
        <p:cxnSp>
          <p:nvCxnSpPr>
            <p:cNvPr id="28" name="Прямая со стрелкой 27"/>
            <p:cNvCxnSpPr/>
            <p:nvPr/>
          </p:nvCxnSpPr>
          <p:spPr>
            <a:xfrm flipV="1">
              <a:off x="1623793" y="2309690"/>
              <a:ext cx="957580" cy="978985"/>
            </a:xfrm>
            <a:prstGeom prst="straightConnector1">
              <a:avLst/>
            </a:prstGeom>
            <a:ln>
              <a:solidFill>
                <a:schemeClr val="tx2">
                  <a:lumMod val="75000"/>
                </a:schemeClr>
              </a:solidFill>
              <a:tailEnd type="triangle"/>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cxnSp>
        <p:cxnSp>
          <p:nvCxnSpPr>
            <p:cNvPr id="29" name="Прямая со стрелкой 28"/>
            <p:cNvCxnSpPr/>
            <p:nvPr/>
          </p:nvCxnSpPr>
          <p:spPr>
            <a:xfrm flipH="1" flipV="1">
              <a:off x="3537460" y="2334330"/>
              <a:ext cx="964800" cy="954345"/>
            </a:xfrm>
            <a:prstGeom prst="straightConnector1">
              <a:avLst/>
            </a:prstGeom>
            <a:ln>
              <a:solidFill>
                <a:schemeClr val="accent1">
                  <a:lumMod val="75000"/>
                </a:schemeClr>
              </a:solidFill>
              <a:tailEnd type="triangle"/>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cxnSp>
        <p:sp>
          <p:nvSpPr>
            <p:cNvPr id="30" name="Надпись 28"/>
            <p:cNvSpPr txBox="1"/>
            <p:nvPr/>
          </p:nvSpPr>
          <p:spPr>
            <a:xfrm>
              <a:off x="1257300" y="114300"/>
              <a:ext cx="914350" cy="458190"/>
            </a:xfrm>
            <a:prstGeom prst="rect">
              <a:avLst/>
            </a:prstGeom>
            <a:solidFill>
              <a:srgbClr val="CFDCF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200" b="1" dirty="0">
                  <a:solidFill>
                    <a:schemeClr val="accent5">
                      <a:lumMod val="50000"/>
                    </a:schemeClr>
                  </a:solidFill>
                  <a:latin typeface="+mj-lt"/>
                  <a:ea typeface="Calibri"/>
                  <a:cs typeface="Times New Roman"/>
                </a:rPr>
                <a:t>Direct competitors</a:t>
              </a:r>
              <a:endParaRPr lang="ru-RU" sz="1200" b="1" dirty="0">
                <a:solidFill>
                  <a:schemeClr val="accent5">
                    <a:lumMod val="50000"/>
                  </a:schemeClr>
                </a:solidFill>
                <a:effectLst/>
                <a:latin typeface="+mj-lt"/>
                <a:ea typeface="Calibri"/>
                <a:cs typeface="Times New Roman"/>
              </a:endParaRPr>
            </a:p>
          </p:txBody>
        </p:sp>
        <p:sp>
          <p:nvSpPr>
            <p:cNvPr id="31" name="Надпись 29"/>
            <p:cNvSpPr txBox="1"/>
            <p:nvPr/>
          </p:nvSpPr>
          <p:spPr>
            <a:xfrm>
              <a:off x="2667000" y="114292"/>
              <a:ext cx="871335" cy="492197"/>
            </a:xfrm>
            <a:prstGeom prst="rect">
              <a:avLst/>
            </a:prstGeom>
            <a:solidFill>
              <a:srgbClr val="CFDCF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200" b="1" dirty="0">
                  <a:solidFill>
                    <a:schemeClr val="accent5">
                      <a:lumMod val="50000"/>
                    </a:schemeClr>
                  </a:solidFill>
                  <a:latin typeface="+mj-lt"/>
                  <a:ea typeface="Calibri"/>
                  <a:cs typeface="Times New Roman"/>
                </a:rPr>
                <a:t>Manufacturers of substitute products</a:t>
              </a:r>
              <a:endParaRPr lang="ru-RU" sz="1200" b="1" dirty="0">
                <a:solidFill>
                  <a:schemeClr val="accent5">
                    <a:lumMod val="50000"/>
                  </a:schemeClr>
                </a:solidFill>
                <a:effectLst/>
                <a:latin typeface="+mj-lt"/>
                <a:ea typeface="Calibri"/>
                <a:cs typeface="Times New Roman"/>
              </a:endParaRPr>
            </a:p>
          </p:txBody>
        </p:sp>
        <p:sp>
          <p:nvSpPr>
            <p:cNvPr id="32" name="Надпись 30"/>
            <p:cNvSpPr txBox="1"/>
            <p:nvPr/>
          </p:nvSpPr>
          <p:spPr>
            <a:xfrm>
              <a:off x="4181785" y="116277"/>
              <a:ext cx="687735" cy="343890"/>
            </a:xfrm>
            <a:prstGeom prst="rect">
              <a:avLst/>
            </a:prstGeom>
            <a:solidFill>
              <a:srgbClr val="CFDCF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1" forceAA="0" compatLnSpc="1">
              <a:prstTxWarp prst="textNoShape">
                <a:avLst/>
              </a:prstTxWarp>
              <a:noAutofit/>
            </a:bodyPr>
            <a:lstStyle/>
            <a:p>
              <a:pPr algn="ctr">
                <a:lnSpc>
                  <a:spcPct val="115000"/>
                </a:lnSpc>
                <a:spcAft>
                  <a:spcPts val="1000"/>
                </a:spcAft>
              </a:pPr>
              <a:endParaRPr lang="ru-RU" sz="1200" b="1" dirty="0">
                <a:solidFill>
                  <a:schemeClr val="accent5">
                    <a:lumMod val="50000"/>
                  </a:schemeClr>
                </a:solidFill>
                <a:effectLst/>
                <a:latin typeface="+mj-lt"/>
                <a:ea typeface="Calibri"/>
                <a:cs typeface="Times New Roman"/>
              </a:endParaRPr>
            </a:p>
            <a:p>
              <a:pPr algn="ctr">
                <a:lnSpc>
                  <a:spcPct val="115000"/>
                </a:lnSpc>
                <a:spcAft>
                  <a:spcPts val="1000"/>
                </a:spcAft>
              </a:pPr>
              <a:r>
                <a:rPr lang="en-US" sz="1200" b="1" dirty="0">
                  <a:solidFill>
                    <a:schemeClr val="accent5">
                      <a:lumMod val="50000"/>
                    </a:schemeClr>
                  </a:solidFill>
                  <a:latin typeface="+mj-lt"/>
                  <a:ea typeface="Calibri"/>
                  <a:cs typeface="Times New Roman"/>
                </a:rPr>
                <a:t>BRAND</a:t>
              </a:r>
              <a:endParaRPr lang="ru-RU" sz="1200" b="1" dirty="0">
                <a:solidFill>
                  <a:schemeClr val="accent5">
                    <a:lumMod val="50000"/>
                  </a:schemeClr>
                </a:solidFill>
                <a:effectLst/>
                <a:latin typeface="+mj-lt"/>
                <a:ea typeface="Calibri"/>
                <a:cs typeface="Times New Roman"/>
              </a:endParaRPr>
            </a:p>
            <a:p>
              <a:pPr algn="ctr">
                <a:lnSpc>
                  <a:spcPct val="115000"/>
                </a:lnSpc>
                <a:spcAft>
                  <a:spcPts val="1000"/>
                </a:spcAft>
              </a:pPr>
              <a:r>
                <a:rPr lang="ru-RU" sz="1200" b="1" dirty="0">
                  <a:solidFill>
                    <a:schemeClr val="accent5">
                      <a:lumMod val="50000"/>
                    </a:schemeClr>
                  </a:solidFill>
                  <a:effectLst/>
                  <a:latin typeface="+mj-lt"/>
                  <a:ea typeface="Calibri"/>
                  <a:cs typeface="Times New Roman"/>
                </a:rPr>
                <a:t> </a:t>
              </a:r>
            </a:p>
          </p:txBody>
        </p:sp>
        <p:sp>
          <p:nvSpPr>
            <p:cNvPr id="34" name="Надпись 32"/>
            <p:cNvSpPr txBox="1"/>
            <p:nvPr/>
          </p:nvSpPr>
          <p:spPr>
            <a:xfrm>
              <a:off x="4482069" y="1779811"/>
              <a:ext cx="914035" cy="343890"/>
            </a:xfrm>
            <a:prstGeom prst="rect">
              <a:avLst/>
            </a:prstGeom>
            <a:solidFill>
              <a:schemeClr val="accent5">
                <a:lumMod val="60000"/>
                <a:lumOff val="40000"/>
              </a:schemeClr>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ot="0" spcFirstLastPara="0" vert="horz" wrap="square" lIns="91440" tIns="108000" rIns="91440" bIns="108000" numCol="1" spcCol="0" rtlCol="0" fromWordArt="0" anchor="t" anchorCtr="0" forceAA="0" compatLnSpc="1">
              <a:prstTxWarp prst="textNoShape">
                <a:avLst/>
              </a:prstTxWarp>
              <a:noAutofit/>
            </a:bodyPr>
            <a:lstStyle/>
            <a:p>
              <a:pPr algn="ctr">
                <a:lnSpc>
                  <a:spcPct val="115000"/>
                </a:lnSpc>
                <a:spcAft>
                  <a:spcPts val="1000"/>
                </a:spcAft>
              </a:pPr>
              <a:r>
                <a:rPr lang="en-US" sz="1600" b="1" dirty="0">
                  <a:solidFill>
                    <a:schemeClr val="bg1"/>
                  </a:solidFill>
                  <a:latin typeface="+mj-lt"/>
                  <a:ea typeface="Calibri"/>
                  <a:cs typeface="Times New Roman"/>
                </a:rPr>
                <a:t>Demand</a:t>
              </a:r>
              <a:endParaRPr lang="ru-RU" sz="1600" b="1" dirty="0">
                <a:solidFill>
                  <a:schemeClr val="bg1"/>
                </a:solidFill>
                <a:effectLst/>
                <a:latin typeface="+mj-lt"/>
                <a:ea typeface="Calibri"/>
                <a:cs typeface="Times New Roman"/>
              </a:endParaRPr>
            </a:p>
          </p:txBody>
        </p:sp>
        <p:sp>
          <p:nvSpPr>
            <p:cNvPr id="36" name="Надпись 39"/>
            <p:cNvSpPr txBox="1"/>
            <p:nvPr/>
          </p:nvSpPr>
          <p:spPr>
            <a:xfrm>
              <a:off x="4038600" y="3343276"/>
              <a:ext cx="943200" cy="380924"/>
            </a:xfrm>
            <a:prstGeom prst="rect">
              <a:avLst/>
            </a:prstGeom>
            <a:solidFill>
              <a:srgbClr val="CFDCF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ot="0" spcFirstLastPara="0" vert="horz" wrap="square" lIns="90000" tIns="180000" rIns="91440" bIns="90000" numCol="1" spcCol="0" rtlCol="0" fromWordArt="0" anchor="t" anchorCtr="0" forceAA="0" compatLnSpc="1">
              <a:prstTxWarp prst="textNoShape">
                <a:avLst/>
              </a:prstTxWarp>
              <a:noAutofit/>
            </a:bodyPr>
            <a:lstStyle/>
            <a:p>
              <a:pPr algn="ctr">
                <a:lnSpc>
                  <a:spcPct val="115000"/>
                </a:lnSpc>
                <a:spcAft>
                  <a:spcPts val="1000"/>
                </a:spcAft>
              </a:pPr>
              <a:r>
                <a:rPr lang="en-US" sz="1200" b="1" dirty="0">
                  <a:solidFill>
                    <a:schemeClr val="accent5">
                      <a:lumMod val="50000"/>
                    </a:schemeClr>
                  </a:solidFill>
                  <a:latin typeface="+mj-lt"/>
                  <a:ea typeface="Calibri"/>
                  <a:cs typeface="Times New Roman"/>
                </a:rPr>
                <a:t>State regulators</a:t>
              </a:r>
              <a:endParaRPr lang="ru-RU" sz="1200" b="1" dirty="0">
                <a:solidFill>
                  <a:schemeClr val="accent5">
                    <a:lumMod val="50000"/>
                  </a:schemeClr>
                </a:solidFill>
                <a:effectLst/>
                <a:latin typeface="+mj-lt"/>
                <a:ea typeface="Calibri"/>
                <a:cs typeface="Times New Roman"/>
              </a:endParaRPr>
            </a:p>
          </p:txBody>
        </p:sp>
        <p:sp>
          <p:nvSpPr>
            <p:cNvPr id="37" name="Надпись 34"/>
            <p:cNvSpPr txBox="1"/>
            <p:nvPr/>
          </p:nvSpPr>
          <p:spPr>
            <a:xfrm>
              <a:off x="-79884" y="1262235"/>
              <a:ext cx="1015643" cy="347490"/>
            </a:xfrm>
            <a:prstGeom prst="rect">
              <a:avLst/>
            </a:prstGeom>
            <a:ln>
              <a:no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200" b="1" dirty="0">
                  <a:solidFill>
                    <a:schemeClr val="accent5">
                      <a:lumMod val="50000"/>
                    </a:schemeClr>
                  </a:solidFill>
                  <a:latin typeface="+mj-lt"/>
                  <a:ea typeface="Calibri"/>
                  <a:cs typeface="Times New Roman"/>
                </a:rPr>
                <a:t>Consumer properties</a:t>
              </a:r>
              <a:endParaRPr lang="ru-RU" sz="1200" b="1" dirty="0">
                <a:solidFill>
                  <a:schemeClr val="accent5">
                    <a:lumMod val="50000"/>
                  </a:schemeClr>
                </a:solidFill>
                <a:effectLst/>
                <a:latin typeface="+mj-lt"/>
                <a:ea typeface="Calibri"/>
                <a:cs typeface="Times New Roman"/>
              </a:endParaRPr>
            </a:p>
          </p:txBody>
        </p:sp>
        <p:sp>
          <p:nvSpPr>
            <p:cNvPr id="38" name="Надпись 38"/>
            <p:cNvSpPr txBox="1"/>
            <p:nvPr/>
          </p:nvSpPr>
          <p:spPr>
            <a:xfrm>
              <a:off x="2667000" y="3343275"/>
              <a:ext cx="870900" cy="395245"/>
            </a:xfrm>
            <a:prstGeom prst="rect">
              <a:avLst/>
            </a:prstGeom>
            <a:solidFill>
              <a:srgbClr val="CFDCF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200" b="1" dirty="0">
                  <a:solidFill>
                    <a:schemeClr val="accent5">
                      <a:lumMod val="50000"/>
                    </a:schemeClr>
                  </a:solidFill>
                  <a:latin typeface="+mj-lt"/>
                  <a:ea typeface="Calibri"/>
                  <a:cs typeface="Times New Roman"/>
                </a:rPr>
                <a:t>Consumer needs</a:t>
              </a:r>
              <a:endParaRPr lang="ru-RU" sz="1200" b="1" dirty="0">
                <a:solidFill>
                  <a:schemeClr val="accent5">
                    <a:lumMod val="50000"/>
                  </a:schemeClr>
                </a:solidFill>
                <a:effectLst/>
                <a:latin typeface="+mj-lt"/>
                <a:ea typeface="Calibri"/>
                <a:cs typeface="Times New Roman"/>
              </a:endParaRPr>
            </a:p>
          </p:txBody>
        </p:sp>
        <p:sp>
          <p:nvSpPr>
            <p:cNvPr id="39" name="Надпись 35"/>
            <p:cNvSpPr txBox="1"/>
            <p:nvPr/>
          </p:nvSpPr>
          <p:spPr>
            <a:xfrm>
              <a:off x="162417" y="1682737"/>
              <a:ext cx="1062818" cy="303570"/>
            </a:xfrm>
            <a:prstGeom prst="rect">
              <a:avLst/>
            </a:prstGeom>
            <a:ln>
              <a:no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600" b="1" dirty="0">
                  <a:solidFill>
                    <a:schemeClr val="accent5">
                      <a:lumMod val="50000"/>
                    </a:schemeClr>
                  </a:solidFill>
                  <a:latin typeface="+mj-lt"/>
                  <a:ea typeface="Calibri"/>
                  <a:cs typeface="Times New Roman"/>
                </a:rPr>
                <a:t>Price</a:t>
              </a:r>
              <a:endParaRPr lang="ru-RU" sz="1600" b="1" dirty="0">
                <a:solidFill>
                  <a:schemeClr val="accent5">
                    <a:lumMod val="50000"/>
                  </a:schemeClr>
                </a:solidFill>
                <a:effectLst/>
                <a:latin typeface="+mj-lt"/>
                <a:ea typeface="Calibri"/>
                <a:cs typeface="Times New Roman"/>
              </a:endParaRPr>
            </a:p>
          </p:txBody>
        </p:sp>
        <p:sp>
          <p:nvSpPr>
            <p:cNvPr id="40" name="Надпись 36"/>
            <p:cNvSpPr txBox="1"/>
            <p:nvPr/>
          </p:nvSpPr>
          <p:spPr>
            <a:xfrm>
              <a:off x="-79884" y="2060383"/>
              <a:ext cx="1015643" cy="618254"/>
            </a:xfrm>
            <a:prstGeom prst="rect">
              <a:avLst/>
            </a:prstGeom>
            <a:ln>
              <a:no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200" b="1" dirty="0">
                  <a:solidFill>
                    <a:schemeClr val="accent5">
                      <a:lumMod val="50000"/>
                    </a:schemeClr>
                  </a:solidFill>
                  <a:latin typeface="+mj-lt"/>
                  <a:ea typeface="Calibri"/>
                  <a:cs typeface="Times New Roman"/>
                </a:rPr>
                <a:t>Distribution channels and demand stimulation</a:t>
              </a:r>
              <a:endParaRPr lang="ru-RU" sz="1200" b="1" dirty="0">
                <a:solidFill>
                  <a:schemeClr val="accent5">
                    <a:lumMod val="50000"/>
                  </a:schemeClr>
                </a:solidFill>
                <a:effectLst/>
                <a:latin typeface="+mj-lt"/>
                <a:ea typeface="Calibri"/>
                <a:cs typeface="Times New Roman"/>
              </a:endParaRPr>
            </a:p>
          </p:txBody>
        </p:sp>
        <p:sp>
          <p:nvSpPr>
            <p:cNvPr id="41" name="Надпись 37"/>
            <p:cNvSpPr txBox="1"/>
            <p:nvPr/>
          </p:nvSpPr>
          <p:spPr>
            <a:xfrm>
              <a:off x="1190625" y="3343275"/>
              <a:ext cx="1036225" cy="396000"/>
            </a:xfrm>
            <a:prstGeom prst="rect">
              <a:avLst/>
            </a:prstGeom>
            <a:solidFill>
              <a:srgbClr val="CFDCF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200" b="1" dirty="0">
                  <a:solidFill>
                    <a:schemeClr val="accent5">
                      <a:lumMod val="50000"/>
                    </a:schemeClr>
                  </a:solidFill>
                  <a:latin typeface="+mj-lt"/>
                  <a:ea typeface="Calibri"/>
                  <a:cs typeface="Times New Roman"/>
                </a:rPr>
                <a:t>Suppliers of goods and services</a:t>
              </a:r>
              <a:endParaRPr lang="ru-RU" sz="1200" b="1" dirty="0">
                <a:solidFill>
                  <a:schemeClr val="accent5">
                    <a:lumMod val="50000"/>
                  </a:schemeClr>
                </a:solidFill>
                <a:effectLst/>
                <a:latin typeface="+mj-lt"/>
                <a:ea typeface="Calibri"/>
                <a:cs typeface="Times New Roman"/>
              </a:endParaRPr>
            </a:p>
          </p:txBody>
        </p:sp>
      </p:grpSp>
      <p:sp>
        <p:nvSpPr>
          <p:cNvPr id="5" name="TextBox 4"/>
          <p:cNvSpPr txBox="1"/>
          <p:nvPr/>
        </p:nvSpPr>
        <p:spPr>
          <a:xfrm>
            <a:off x="152609" y="1796622"/>
            <a:ext cx="2248368" cy="584775"/>
          </a:xfrm>
          <a:prstGeom prst="rect">
            <a:avLst/>
          </a:prstGeom>
          <a:noFill/>
          <a:ln>
            <a:noFill/>
          </a:ln>
        </p:spPr>
        <p:txBody>
          <a:bodyPr wrap="square" rtlCol="0">
            <a:spAutoFit/>
          </a:bodyPr>
          <a:lstStyle/>
          <a:p>
            <a:r>
              <a:rPr lang="en-US" sz="1600" b="1" dirty="0">
                <a:solidFill>
                  <a:schemeClr val="accent5">
                    <a:lumMod val="75000"/>
                  </a:schemeClr>
                </a:solidFill>
                <a:latin typeface="+mj-lt"/>
              </a:rPr>
              <a:t>Marketing </a:t>
            </a:r>
          </a:p>
          <a:p>
            <a:r>
              <a:rPr lang="en-US" sz="1600" b="1" dirty="0">
                <a:solidFill>
                  <a:schemeClr val="accent5">
                    <a:lumMod val="75000"/>
                  </a:schemeClr>
                </a:solidFill>
                <a:latin typeface="+mj-lt"/>
              </a:rPr>
              <a:t>complex</a:t>
            </a:r>
            <a:endParaRPr lang="ru-RU" sz="1600" b="1" dirty="0">
              <a:solidFill>
                <a:schemeClr val="accent5">
                  <a:lumMod val="75000"/>
                </a:schemeClr>
              </a:solidFill>
              <a:latin typeface="+mj-lt"/>
            </a:endParaRPr>
          </a:p>
        </p:txBody>
      </p:sp>
      <p:sp>
        <p:nvSpPr>
          <p:cNvPr id="33" name="Объект 2">
            <a:extLst>
              <a:ext uri="{FF2B5EF4-FFF2-40B4-BE49-F238E27FC236}">
                <a16:creationId xmlns:a16="http://schemas.microsoft.com/office/drawing/2014/main" id="{1B4290F8-8446-42AF-B792-575FD85CDAEF}"/>
              </a:ext>
            </a:extLst>
          </p:cNvPr>
          <p:cNvSpPr txBox="1">
            <a:spLocks/>
          </p:cNvSpPr>
          <p:nvPr/>
        </p:nvSpPr>
        <p:spPr>
          <a:xfrm>
            <a:off x="-171123" y="-6347"/>
            <a:ext cx="9144000" cy="83931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b="1" dirty="0">
                <a:solidFill>
                  <a:schemeClr val="tx1">
                    <a:lumMod val="65000"/>
                    <a:lumOff val="35000"/>
                  </a:schemeClr>
                </a:solidFill>
              </a:rPr>
              <a:t>Factors Affecting the Price-Demand </a:t>
            </a:r>
          </a:p>
          <a:p>
            <a:pPr marL="0" indent="0" algn="ctr">
              <a:buNone/>
            </a:pPr>
            <a:r>
              <a:rPr lang="en-US" b="1" dirty="0">
                <a:solidFill>
                  <a:schemeClr val="tx1">
                    <a:lumMod val="65000"/>
                    <a:lumOff val="35000"/>
                  </a:schemeClr>
                </a:solidFill>
              </a:rPr>
              <a:t>Relationship:</a:t>
            </a:r>
            <a:endParaRPr lang="ru-RU" b="1" dirty="0">
              <a:solidFill>
                <a:schemeClr val="tx1">
                  <a:lumMod val="65000"/>
                  <a:lumOff val="35000"/>
                </a:schemeClr>
              </a:solidFill>
            </a:endParaRPr>
          </a:p>
        </p:txBody>
      </p:sp>
    </p:spTree>
    <p:extLst>
      <p:ext uri="{BB962C8B-B14F-4D97-AF65-F5344CB8AC3E}">
        <p14:creationId xmlns:p14="http://schemas.microsoft.com/office/powerpoint/2010/main" val="2508790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Прямоугольник 77"/>
          <p:cNvSpPr/>
          <p:nvPr/>
        </p:nvSpPr>
        <p:spPr>
          <a:xfrm>
            <a:off x="35496" y="3501008"/>
            <a:ext cx="899592" cy="25269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Блок-схема: знак завершения 22"/>
          <p:cNvSpPr/>
          <p:nvPr/>
        </p:nvSpPr>
        <p:spPr>
          <a:xfrm rot="16200000">
            <a:off x="6212689" y="3699406"/>
            <a:ext cx="914400" cy="373589"/>
          </a:xfrm>
          <a:prstGeom prst="flowChartTerminator">
            <a:avLst/>
          </a:prstGeom>
          <a:ln>
            <a:noFill/>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solidFill>
                <a:schemeClr val="accent5">
                  <a:lumMod val="50000"/>
                </a:schemeClr>
              </a:solidFill>
              <a:latin typeface="+mj-lt"/>
            </a:endParaRPr>
          </a:p>
        </p:txBody>
      </p:sp>
      <p:sp>
        <p:nvSpPr>
          <p:cNvPr id="12" name="Овал 11"/>
          <p:cNvSpPr/>
          <p:nvPr/>
        </p:nvSpPr>
        <p:spPr>
          <a:xfrm>
            <a:off x="2888993" y="3456071"/>
            <a:ext cx="1370965" cy="800735"/>
          </a:xfrm>
          <a:prstGeom prst="ellipse">
            <a:avLst/>
          </a:prstGeom>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chemeClr val="bg1"/>
                </a:solidFill>
                <a:latin typeface="+mj-lt"/>
              </a:rPr>
              <a:t>Sales market</a:t>
            </a:r>
            <a:endParaRPr lang="ru-RU" sz="1200" b="1" dirty="0">
              <a:solidFill>
                <a:schemeClr val="bg1"/>
              </a:solidFill>
              <a:latin typeface="+mj-lt"/>
            </a:endParaRPr>
          </a:p>
        </p:txBody>
      </p:sp>
      <p:sp>
        <p:nvSpPr>
          <p:cNvPr id="13" name="Прямоугольник 12"/>
          <p:cNvSpPr/>
          <p:nvPr/>
        </p:nvSpPr>
        <p:spPr>
          <a:xfrm>
            <a:off x="7236203" y="3456071"/>
            <a:ext cx="800100" cy="800735"/>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solidFill>
                <a:schemeClr val="accent5">
                  <a:lumMod val="50000"/>
                </a:schemeClr>
              </a:solidFill>
              <a:latin typeface="+mj-lt"/>
            </a:endParaRPr>
          </a:p>
        </p:txBody>
      </p:sp>
      <p:sp>
        <p:nvSpPr>
          <p:cNvPr id="14" name="Стрелка влево 13"/>
          <p:cNvSpPr/>
          <p:nvPr/>
        </p:nvSpPr>
        <p:spPr>
          <a:xfrm>
            <a:off x="4871860" y="2054368"/>
            <a:ext cx="1090250" cy="258703"/>
          </a:xfrm>
          <a:prstGeom prst="leftArrow">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solidFill>
                <a:schemeClr val="accent2">
                  <a:lumMod val="75000"/>
                </a:schemeClr>
              </a:solidFill>
              <a:latin typeface="+mj-lt"/>
            </a:endParaRPr>
          </a:p>
        </p:txBody>
      </p:sp>
      <p:sp>
        <p:nvSpPr>
          <p:cNvPr id="17" name="Стрелка вправо 16"/>
          <p:cNvSpPr/>
          <p:nvPr/>
        </p:nvSpPr>
        <p:spPr>
          <a:xfrm>
            <a:off x="2434968" y="3808496"/>
            <a:ext cx="458470" cy="226695"/>
          </a:xfrm>
          <a:prstGeom prst="rightArrow">
            <a:avLst/>
          </a:prstGeom>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solidFill>
                <a:schemeClr val="accent5">
                  <a:lumMod val="50000"/>
                </a:schemeClr>
              </a:solidFill>
              <a:latin typeface="+mj-lt"/>
            </a:endParaRPr>
          </a:p>
        </p:txBody>
      </p:sp>
      <p:sp>
        <p:nvSpPr>
          <p:cNvPr id="18" name="Стрелка вправо 17"/>
          <p:cNvSpPr/>
          <p:nvPr/>
        </p:nvSpPr>
        <p:spPr>
          <a:xfrm>
            <a:off x="4302423" y="3789040"/>
            <a:ext cx="466725" cy="226695"/>
          </a:xfrm>
          <a:prstGeom prst="rightArrow">
            <a:avLst/>
          </a:prstGeom>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solidFill>
                <a:schemeClr val="accent5">
                  <a:lumMod val="50000"/>
                </a:schemeClr>
              </a:solidFill>
              <a:latin typeface="+mj-lt"/>
            </a:endParaRPr>
          </a:p>
        </p:txBody>
      </p:sp>
      <p:cxnSp>
        <p:nvCxnSpPr>
          <p:cNvPr id="19" name="Прямая со стрелкой 18"/>
          <p:cNvCxnSpPr/>
          <p:nvPr/>
        </p:nvCxnSpPr>
        <p:spPr>
          <a:xfrm>
            <a:off x="6091933" y="3621171"/>
            <a:ext cx="1140460"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0" name="Прямая со стрелкой 19"/>
          <p:cNvCxnSpPr/>
          <p:nvPr/>
        </p:nvCxnSpPr>
        <p:spPr>
          <a:xfrm>
            <a:off x="6101458" y="3717032"/>
            <a:ext cx="1136015"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1" name="Прямая со стрелкой 20"/>
          <p:cNvCxnSpPr/>
          <p:nvPr/>
        </p:nvCxnSpPr>
        <p:spPr>
          <a:xfrm>
            <a:off x="6096378" y="4143141"/>
            <a:ext cx="1140460"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25" name="Стрелка вправо 24"/>
          <p:cNvSpPr/>
          <p:nvPr/>
        </p:nvSpPr>
        <p:spPr>
          <a:xfrm>
            <a:off x="0" y="3783724"/>
            <a:ext cx="1055436" cy="251466"/>
          </a:xfrm>
          <a:prstGeom prst="rightArrow">
            <a:avLst/>
          </a:prstGeom>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solidFill>
                <a:schemeClr val="accent5">
                  <a:lumMod val="50000"/>
                </a:schemeClr>
              </a:solidFill>
              <a:latin typeface="+mj-lt"/>
            </a:endParaRPr>
          </a:p>
        </p:txBody>
      </p:sp>
      <p:sp>
        <p:nvSpPr>
          <p:cNvPr id="41" name="Надпись 53"/>
          <p:cNvSpPr txBox="1">
            <a:spLocks noChangeArrowheads="1"/>
          </p:cNvSpPr>
          <p:nvPr/>
        </p:nvSpPr>
        <p:spPr bwMode="auto">
          <a:xfrm>
            <a:off x="1055436" y="3514702"/>
            <a:ext cx="1368152" cy="778394"/>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vert="horz" wrap="square" lIns="91440" tIns="180000" rIns="91440" bIns="45720" numCol="1" anchor="t" anchorCtr="0" compatLnSpc="1">
            <a:prstTxWarp prst="textNoShape">
              <a:avLst/>
            </a:prstTxWarp>
          </a:bodyPr>
          <a:lstStyle/>
          <a:p>
            <a:pPr lvl="0" algn="ctr" fontAlgn="base">
              <a:spcBef>
                <a:spcPct val="0"/>
              </a:spcBef>
              <a:spcAft>
                <a:spcPct val="0"/>
              </a:spcAft>
            </a:pPr>
            <a:r>
              <a:rPr lang="en-US" altLang="ru-RU" sz="1000" dirty="0">
                <a:solidFill>
                  <a:schemeClr val="bg1"/>
                </a:solidFill>
                <a:latin typeface="+mj-lt"/>
                <a:ea typeface="Calibri" pitchFamily="34" charset="0"/>
                <a:cs typeface="Times New Roman" pitchFamily="18" charset="0"/>
              </a:rPr>
              <a:t>Production, supply and distribution</a:t>
            </a:r>
            <a:endParaRPr kumimoji="0" lang="ru-RU" altLang="ru-RU" sz="1800" b="0" i="0" u="none" strike="noStrike" cap="none" normalizeH="0" baseline="0" dirty="0">
              <a:ln>
                <a:noFill/>
              </a:ln>
              <a:solidFill>
                <a:schemeClr val="bg1"/>
              </a:solidFill>
              <a:effectLst/>
              <a:latin typeface="+mj-lt"/>
              <a:cs typeface="Arial" pitchFamily="34" charset="0"/>
            </a:endParaRPr>
          </a:p>
        </p:txBody>
      </p:sp>
      <p:sp>
        <p:nvSpPr>
          <p:cNvPr id="43" name="Надпись 55"/>
          <p:cNvSpPr txBox="1">
            <a:spLocks noChangeArrowheads="1"/>
          </p:cNvSpPr>
          <p:nvPr/>
        </p:nvSpPr>
        <p:spPr bwMode="auto">
          <a:xfrm>
            <a:off x="4799852" y="3456071"/>
            <a:ext cx="1276668" cy="837025"/>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anchor="t" anchorCtr="0" compatLnSpc="1">
            <a:prstTxWarp prst="textNoShape">
              <a:avLst/>
            </a:prstTxWarp>
          </a:bodyPr>
          <a:lstStyle/>
          <a:p>
            <a:pPr lvl="0" algn="ctr" fontAlgn="base">
              <a:spcBef>
                <a:spcPct val="0"/>
              </a:spcBef>
              <a:spcAft>
                <a:spcPct val="0"/>
              </a:spcAft>
            </a:pPr>
            <a:r>
              <a:rPr lang="en-US" altLang="ru-RU" sz="1000" dirty="0">
                <a:solidFill>
                  <a:schemeClr val="bg1"/>
                </a:solidFill>
                <a:latin typeface="+mj-lt"/>
                <a:ea typeface="Calibri" pitchFamily="34" charset="0"/>
                <a:cs typeface="Times New Roman" pitchFamily="18" charset="0"/>
              </a:rPr>
              <a:t>Self-determination of buyers in terms of purchase volumes</a:t>
            </a:r>
            <a:endParaRPr kumimoji="0" lang="ru-RU" altLang="ru-RU" sz="1800" b="0" i="0" u="none" strike="noStrike" cap="none" normalizeH="0" baseline="0" dirty="0">
              <a:ln>
                <a:noFill/>
              </a:ln>
              <a:solidFill>
                <a:schemeClr val="bg1"/>
              </a:solidFill>
              <a:effectLst/>
              <a:latin typeface="+mj-lt"/>
              <a:cs typeface="Arial" pitchFamily="34" charset="0"/>
            </a:endParaRPr>
          </a:p>
        </p:txBody>
      </p:sp>
      <p:sp>
        <p:nvSpPr>
          <p:cNvPr id="46" name="Надпись 13"/>
          <p:cNvSpPr txBox="1">
            <a:spLocks noChangeArrowheads="1"/>
          </p:cNvSpPr>
          <p:nvPr/>
        </p:nvSpPr>
        <p:spPr bwMode="auto">
          <a:xfrm>
            <a:off x="2111000" y="4633967"/>
            <a:ext cx="1136650" cy="458788"/>
          </a:xfrm>
          <a:prstGeom prst="rect">
            <a:avLst/>
          </a:prstGeom>
          <a:noFill/>
          <a:ln w="3175">
            <a:no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ct val="0"/>
              </a:spcAft>
            </a:pPr>
            <a:r>
              <a:rPr lang="en-US" altLang="ru-RU" sz="1000" dirty="0">
                <a:solidFill>
                  <a:schemeClr val="tx1">
                    <a:lumMod val="75000"/>
                    <a:lumOff val="25000"/>
                  </a:schemeClr>
                </a:solidFill>
                <a:latin typeface="+mj-lt"/>
                <a:ea typeface="Calibri" pitchFamily="34" charset="0"/>
                <a:cs typeface="Times New Roman" pitchFamily="18" charset="0"/>
              </a:rPr>
              <a:t>Product </a:t>
            </a:r>
          </a:p>
          <a:p>
            <a:pPr lvl="0" algn="ctr" fontAlgn="base">
              <a:spcBef>
                <a:spcPct val="0"/>
              </a:spcBef>
              <a:spcAft>
                <a:spcPct val="0"/>
              </a:spcAft>
            </a:pPr>
            <a:r>
              <a:rPr lang="en-US" altLang="ru-RU" sz="1000" dirty="0">
                <a:solidFill>
                  <a:schemeClr val="tx1">
                    <a:lumMod val="75000"/>
                    <a:lumOff val="25000"/>
                  </a:schemeClr>
                </a:solidFill>
                <a:latin typeface="+mj-lt"/>
                <a:ea typeface="Calibri" pitchFamily="34" charset="0"/>
                <a:cs typeface="Times New Roman" pitchFamily="18" charset="0"/>
              </a:rPr>
              <a:t>offer</a:t>
            </a:r>
            <a:endParaRPr kumimoji="0" lang="ru-RU" altLang="ru-RU" sz="1800" b="0" i="0" u="none" strike="noStrike" cap="none" normalizeH="0" baseline="0" dirty="0">
              <a:ln>
                <a:noFill/>
              </a:ln>
              <a:solidFill>
                <a:schemeClr val="tx1">
                  <a:lumMod val="75000"/>
                  <a:lumOff val="25000"/>
                </a:schemeClr>
              </a:solidFill>
              <a:effectLst/>
              <a:latin typeface="+mj-lt"/>
              <a:cs typeface="Arial" pitchFamily="34" charset="0"/>
            </a:endParaRPr>
          </a:p>
        </p:txBody>
      </p:sp>
      <p:sp>
        <p:nvSpPr>
          <p:cNvPr id="47" name="Надпись 14"/>
          <p:cNvSpPr txBox="1">
            <a:spLocks noChangeArrowheads="1"/>
          </p:cNvSpPr>
          <p:nvPr/>
        </p:nvSpPr>
        <p:spPr bwMode="auto">
          <a:xfrm>
            <a:off x="4428896" y="4633967"/>
            <a:ext cx="1209675" cy="513630"/>
          </a:xfrm>
          <a:prstGeom prst="rect">
            <a:avLst/>
          </a:prstGeom>
          <a:noFill/>
          <a:ln w="3175">
            <a:no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ct val="0"/>
              </a:spcAft>
            </a:pPr>
            <a:r>
              <a:rPr lang="en-US" altLang="ru-RU" sz="1000" dirty="0">
                <a:solidFill>
                  <a:schemeClr val="tx1">
                    <a:lumMod val="75000"/>
                    <a:lumOff val="25000"/>
                  </a:schemeClr>
                </a:solidFill>
                <a:latin typeface="+mj-lt"/>
                <a:ea typeface="Calibri" pitchFamily="34" charset="0"/>
                <a:cs typeface="Times New Roman" pitchFamily="18" charset="0"/>
              </a:rPr>
              <a:t>Purchase of products</a:t>
            </a:r>
            <a:endParaRPr kumimoji="0" lang="ru-RU" altLang="ru-RU" sz="1800" b="0" i="0" u="none" strike="noStrike" cap="none" normalizeH="0" baseline="0" dirty="0">
              <a:ln>
                <a:noFill/>
              </a:ln>
              <a:solidFill>
                <a:schemeClr val="tx1">
                  <a:lumMod val="75000"/>
                  <a:lumOff val="25000"/>
                </a:schemeClr>
              </a:solidFill>
              <a:effectLst/>
              <a:latin typeface="+mj-lt"/>
              <a:cs typeface="Arial" pitchFamily="34" charset="0"/>
            </a:endParaRPr>
          </a:p>
        </p:txBody>
      </p:sp>
      <p:sp>
        <p:nvSpPr>
          <p:cNvPr id="48" name="Надпись 22"/>
          <p:cNvSpPr txBox="1">
            <a:spLocks noChangeArrowheads="1"/>
          </p:cNvSpPr>
          <p:nvPr/>
        </p:nvSpPr>
        <p:spPr bwMode="auto">
          <a:xfrm>
            <a:off x="6483094" y="4602802"/>
            <a:ext cx="1243012" cy="574675"/>
          </a:xfrm>
          <a:prstGeom prst="rect">
            <a:avLst/>
          </a:prstGeom>
          <a:noFill/>
          <a:ln w="3175">
            <a:no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ct val="0"/>
              </a:spcAft>
            </a:pPr>
            <a:r>
              <a:rPr lang="en-US" altLang="ru-RU" sz="1000" dirty="0">
                <a:solidFill>
                  <a:schemeClr val="tx1">
                    <a:lumMod val="85000"/>
                    <a:lumOff val="15000"/>
                  </a:schemeClr>
                </a:solidFill>
                <a:latin typeface="+mj-lt"/>
                <a:ea typeface="Calibri" pitchFamily="34" charset="0"/>
                <a:cs typeface="Times New Roman" pitchFamily="18" charset="0"/>
              </a:rPr>
              <a:t>Revenue for each type of discount</a:t>
            </a:r>
            <a:endParaRPr kumimoji="0" lang="ru-RU" altLang="ru-RU" sz="1800" b="0" i="0" u="none" strike="noStrike" cap="none" normalizeH="0" baseline="0" dirty="0">
              <a:ln>
                <a:noFill/>
              </a:ln>
              <a:solidFill>
                <a:schemeClr val="tx1">
                  <a:lumMod val="85000"/>
                  <a:lumOff val="15000"/>
                </a:schemeClr>
              </a:solidFill>
              <a:effectLst/>
              <a:latin typeface="+mj-lt"/>
              <a:cs typeface="Arial" pitchFamily="34" charset="0"/>
            </a:endParaRPr>
          </a:p>
        </p:txBody>
      </p:sp>
      <p:sp>
        <p:nvSpPr>
          <p:cNvPr id="55" name="Rectangle 5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6" name="Rectangle 54"/>
          <p:cNvSpPr>
            <a:spLocks noChangeArrowheads="1"/>
          </p:cNvSpPr>
          <p:nvPr/>
        </p:nvSpPr>
        <p:spPr bwMode="auto">
          <a:xfrm>
            <a:off x="479372" y="546009"/>
            <a:ext cx="797967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ru-RU" sz="2000" dirty="0">
                <a:solidFill>
                  <a:schemeClr val="accent5">
                    <a:lumMod val="50000"/>
                  </a:schemeClr>
                </a:solidFill>
                <a:latin typeface="+mj-lt"/>
                <a:ea typeface="Calibri" pitchFamily="34" charset="0"/>
                <a:cs typeface="Times New Roman" pitchFamily="18" charset="0"/>
              </a:rPr>
              <a:t>Dual-circuit adaptable self-learning system </a:t>
            </a:r>
          </a:p>
          <a:p>
            <a:pPr lvl="0" algn="ctr" eaLnBrk="0" fontAlgn="base" hangingPunct="0">
              <a:spcBef>
                <a:spcPct val="0"/>
              </a:spcBef>
              <a:spcAft>
                <a:spcPct val="0"/>
              </a:spcAft>
            </a:pPr>
            <a:r>
              <a:rPr lang="en-US" altLang="ru-RU" sz="2000" dirty="0">
                <a:solidFill>
                  <a:schemeClr val="accent5">
                    <a:lumMod val="50000"/>
                  </a:schemeClr>
                </a:solidFill>
                <a:latin typeface="+mj-lt"/>
                <a:ea typeface="Calibri" pitchFamily="34" charset="0"/>
                <a:cs typeface="Times New Roman" pitchFamily="18" charset="0"/>
              </a:rPr>
              <a:t>to apply wholesale discounts</a:t>
            </a:r>
            <a:r>
              <a:rPr kumimoji="0" lang="ru-RU" altLang="ru-RU" sz="2000" b="0" i="0" u="none" strike="noStrike" cap="none" normalizeH="0" baseline="0" dirty="0">
                <a:ln>
                  <a:noFill/>
                </a:ln>
                <a:solidFill>
                  <a:schemeClr val="tx1"/>
                </a:solidFill>
                <a:effectLst/>
                <a:latin typeface="+mj-lt"/>
                <a:ea typeface="Calibri" pitchFamily="34" charset="0"/>
                <a:cs typeface="Times New Roman" pitchFamily="18" charset="0"/>
              </a:rPr>
              <a:t>                                            </a:t>
            </a:r>
            <a:endParaRPr kumimoji="0" lang="ru-RU" altLang="ru-RU" sz="2000" b="0" i="0" u="none" strike="noStrike" cap="none" normalizeH="0" baseline="0" dirty="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mj-lt"/>
              <a:cs typeface="Arial" pitchFamily="34" charset="0"/>
            </a:endParaRPr>
          </a:p>
        </p:txBody>
      </p:sp>
      <p:sp>
        <p:nvSpPr>
          <p:cNvPr id="57" name="Rectangle 66"/>
          <p:cNvSpPr>
            <a:spLocks noChangeArrowheads="1"/>
          </p:cNvSpPr>
          <p:nvPr/>
        </p:nvSpPr>
        <p:spPr bwMode="auto">
          <a:xfrm>
            <a:off x="0" y="301080"/>
            <a:ext cx="18473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ru-RU" altLang="ru-RU" sz="800" b="0" i="0" u="none" strike="noStrike" cap="none" normalizeH="0" baseline="0">
                <a:ln>
                  <a:noFill/>
                </a:ln>
                <a:solidFill>
                  <a:schemeClr val="tx1"/>
                </a:solidFill>
                <a:effectLst/>
                <a:latin typeface="+mj-lt"/>
                <a:cs typeface="Arial" pitchFamily="34" charset="0"/>
              </a:rPr>
            </a:br>
            <a:endParaRPr kumimoji="0" lang="ru-RU" altLang="ru-RU" sz="1800" b="0" i="0" u="none" strike="noStrike" cap="none" normalizeH="0" baseline="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mj-lt"/>
              <a:cs typeface="Arial" pitchFamily="34" charset="0"/>
            </a:endParaRPr>
          </a:p>
        </p:txBody>
      </p:sp>
      <p:sp>
        <p:nvSpPr>
          <p:cNvPr id="61" name="TextBox 60"/>
          <p:cNvSpPr txBox="1"/>
          <p:nvPr/>
        </p:nvSpPr>
        <p:spPr>
          <a:xfrm>
            <a:off x="1226408" y="1866891"/>
            <a:ext cx="1197180" cy="55399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000" dirty="0">
                <a:solidFill>
                  <a:schemeClr val="accent2">
                    <a:lumMod val="75000"/>
                  </a:schemeClr>
                </a:solidFill>
                <a:latin typeface="+mj-lt"/>
              </a:rPr>
              <a:t>Sales parameters determination</a:t>
            </a:r>
            <a:endParaRPr lang="ru-RU" sz="800" dirty="0">
              <a:solidFill>
                <a:schemeClr val="accent2">
                  <a:lumMod val="75000"/>
                </a:schemeClr>
              </a:solidFill>
              <a:latin typeface="+mj-lt"/>
            </a:endParaRPr>
          </a:p>
        </p:txBody>
      </p:sp>
      <p:sp>
        <p:nvSpPr>
          <p:cNvPr id="65" name="TextBox 64"/>
          <p:cNvSpPr txBox="1"/>
          <p:nvPr/>
        </p:nvSpPr>
        <p:spPr>
          <a:xfrm>
            <a:off x="3647724" y="1772816"/>
            <a:ext cx="119718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000" dirty="0">
                <a:solidFill>
                  <a:schemeClr val="accent5">
                    <a:lumMod val="50000"/>
                  </a:schemeClr>
                </a:solidFill>
                <a:latin typeface="+mj-lt"/>
              </a:rPr>
              <a:t>Calculation of the optimal discounts system</a:t>
            </a:r>
            <a:endParaRPr lang="ru-RU" sz="800" dirty="0">
              <a:solidFill>
                <a:schemeClr val="accent5">
                  <a:lumMod val="50000"/>
                </a:schemeClr>
              </a:solidFill>
              <a:latin typeface="+mj-lt"/>
            </a:endParaRPr>
          </a:p>
        </p:txBody>
      </p:sp>
      <p:sp>
        <p:nvSpPr>
          <p:cNvPr id="66" name="TextBox 65"/>
          <p:cNvSpPr txBox="1"/>
          <p:nvPr/>
        </p:nvSpPr>
        <p:spPr>
          <a:xfrm>
            <a:off x="6023987" y="1844824"/>
            <a:ext cx="1217931" cy="55399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000" dirty="0">
                <a:solidFill>
                  <a:schemeClr val="accent2">
                    <a:lumMod val="75000"/>
                  </a:schemeClr>
                </a:solidFill>
                <a:latin typeface="+mj-lt"/>
              </a:rPr>
              <a:t>Recalculation of demand parameters</a:t>
            </a:r>
            <a:endParaRPr lang="ru-RU" sz="800" dirty="0">
              <a:solidFill>
                <a:schemeClr val="accent2">
                  <a:lumMod val="75000"/>
                </a:schemeClr>
              </a:solidFill>
              <a:latin typeface="+mj-lt"/>
            </a:endParaRPr>
          </a:p>
        </p:txBody>
      </p:sp>
      <p:sp>
        <p:nvSpPr>
          <p:cNvPr id="68" name="Прямоугольник 67"/>
          <p:cNvSpPr/>
          <p:nvPr/>
        </p:nvSpPr>
        <p:spPr>
          <a:xfrm>
            <a:off x="-36512" y="3492996"/>
            <a:ext cx="1152128" cy="29604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100" b="1" dirty="0">
                <a:solidFill>
                  <a:schemeClr val="bg1"/>
                </a:solidFill>
                <a:latin typeface="+mj-lt"/>
              </a:rPr>
              <a:t>Investments</a:t>
            </a:r>
            <a:endParaRPr lang="ru-RU" sz="1100" b="1" dirty="0">
              <a:solidFill>
                <a:schemeClr val="bg1"/>
              </a:solidFill>
              <a:latin typeface="+mj-lt"/>
            </a:endParaRPr>
          </a:p>
        </p:txBody>
      </p:sp>
      <p:sp>
        <p:nvSpPr>
          <p:cNvPr id="64" name="Стрелка углом вверх 63"/>
          <p:cNvSpPr/>
          <p:nvPr/>
        </p:nvSpPr>
        <p:spPr>
          <a:xfrm flipH="1">
            <a:off x="479372" y="3969395"/>
            <a:ext cx="7763026" cy="2123902"/>
          </a:xfrm>
          <a:prstGeom prst="bentUpArrow">
            <a:avLst>
              <a:gd name="adj1" fmla="val 5631"/>
              <a:gd name="adj2" fmla="val 8464"/>
              <a:gd name="adj3" fmla="val 7048"/>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71" name="Фигура, имеющая форму буквы L 70"/>
          <p:cNvSpPr/>
          <p:nvPr/>
        </p:nvSpPr>
        <p:spPr>
          <a:xfrm>
            <a:off x="8040212" y="3825378"/>
            <a:ext cx="202186" cy="2267918"/>
          </a:xfrm>
          <a:prstGeom prst="corner">
            <a:avLst/>
          </a:prstGeom>
          <a:scene3d>
            <a:camera prst="orthographicFront">
              <a:rot lat="0" lon="0" rev="10799999"/>
            </a:camera>
            <a:lightRig rig="threePt" dir="t"/>
          </a:scene3d>
        </p:spPr>
        <p:style>
          <a:lnRef idx="1">
            <a:schemeClr val="accent5"/>
          </a:lnRef>
          <a:fillRef idx="3">
            <a:schemeClr val="accent5"/>
          </a:fillRef>
          <a:effectRef idx="2">
            <a:schemeClr val="accent5"/>
          </a:effectRef>
          <a:fontRef idx="minor">
            <a:schemeClr val="lt1"/>
          </a:fontRef>
        </p:style>
        <p:txBody>
          <a:bodyPr rtlCol="0" anchor="ctr"/>
          <a:lstStyle/>
          <a:p>
            <a:pPr algn="ctr"/>
            <a:endParaRPr lang="ru-RU"/>
          </a:p>
        </p:txBody>
      </p:sp>
      <p:sp>
        <p:nvSpPr>
          <p:cNvPr id="72" name="TextBox 71"/>
          <p:cNvSpPr txBox="1"/>
          <p:nvPr/>
        </p:nvSpPr>
        <p:spPr>
          <a:xfrm>
            <a:off x="6112546" y="3789040"/>
            <a:ext cx="415498" cy="369332"/>
          </a:xfrm>
          <a:prstGeom prst="rect">
            <a:avLst/>
          </a:prstGeom>
          <a:noFill/>
        </p:spPr>
        <p:txBody>
          <a:bodyPr wrap="none" rtlCol="0">
            <a:spAutoFit/>
          </a:bodyPr>
          <a:lstStyle/>
          <a:p>
            <a:r>
              <a:rPr lang="ru-RU" dirty="0"/>
              <a:t>…</a:t>
            </a:r>
          </a:p>
        </p:txBody>
      </p:sp>
      <p:cxnSp>
        <p:nvCxnSpPr>
          <p:cNvPr id="76" name="Прямая со стрелкой 75"/>
          <p:cNvCxnSpPr/>
          <p:nvPr/>
        </p:nvCxnSpPr>
        <p:spPr>
          <a:xfrm>
            <a:off x="6101458" y="3821558"/>
            <a:ext cx="1140460"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74" name="Стрелка вверх 73"/>
          <p:cNvSpPr/>
          <p:nvPr/>
        </p:nvSpPr>
        <p:spPr>
          <a:xfrm>
            <a:off x="6541201" y="2480700"/>
            <a:ext cx="260974" cy="936103"/>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sp>
        <p:nvSpPr>
          <p:cNvPr id="79" name="Стрелка влево 78"/>
          <p:cNvSpPr/>
          <p:nvPr/>
        </p:nvSpPr>
        <p:spPr>
          <a:xfrm>
            <a:off x="2485466" y="2060848"/>
            <a:ext cx="1090250" cy="258703"/>
          </a:xfrm>
          <a:prstGeom prst="leftArrow">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solidFill>
                <a:schemeClr val="accent2">
                  <a:lumMod val="75000"/>
                </a:schemeClr>
              </a:solidFill>
              <a:latin typeface="+mj-lt"/>
            </a:endParaRPr>
          </a:p>
        </p:txBody>
      </p:sp>
      <p:sp>
        <p:nvSpPr>
          <p:cNvPr id="80" name="Стрелка влево 79"/>
          <p:cNvSpPr/>
          <p:nvPr/>
        </p:nvSpPr>
        <p:spPr>
          <a:xfrm rot="16200000">
            <a:off x="1272695" y="2854169"/>
            <a:ext cx="1020305" cy="273369"/>
          </a:xfrm>
          <a:prstGeom prst="leftArrow">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solidFill>
                <a:schemeClr val="accent2">
                  <a:lumMod val="75000"/>
                </a:schemeClr>
              </a:solidFill>
              <a:latin typeface="+mj-lt"/>
            </a:endParaRPr>
          </a:p>
        </p:txBody>
      </p:sp>
      <p:pic>
        <p:nvPicPr>
          <p:cNvPr id="2126" name="Picture 78" descr="C:\Users\Лев\Downloads\АСМОС\Icon_20-5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924944"/>
            <a:ext cx="536060" cy="536060"/>
          </a:xfrm>
          <a:prstGeom prst="rect">
            <a:avLst/>
          </a:prstGeom>
          <a:solidFill>
            <a:schemeClr val="bg1"/>
          </a:solidFill>
          <a:ln>
            <a:noFill/>
          </a:ln>
        </p:spPr>
      </p:pic>
      <p:pic>
        <p:nvPicPr>
          <p:cNvPr id="2127" name="Picture 79" descr="C:\Users\Лев\Downloads\АСМОС\Без названия.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3241" y="4660054"/>
            <a:ext cx="375518" cy="375518"/>
          </a:xfrm>
          <a:prstGeom prst="rect">
            <a:avLst/>
          </a:prstGeom>
          <a:noFill/>
          <a:extLst>
            <a:ext uri="{909E8E84-426E-40DD-AFC4-6F175D3DCCD1}">
              <a14:hiddenFill xmlns:a14="http://schemas.microsoft.com/office/drawing/2010/main">
                <a:solidFill>
                  <a:srgbClr val="FFFFFF"/>
                </a:solidFill>
              </a14:hiddenFill>
            </a:ext>
          </a:extLst>
        </p:spPr>
      </p:pic>
      <p:pic>
        <p:nvPicPr>
          <p:cNvPr id="2128" name="Picture 80" descr="C:\Users\Лев\Downloads\АСМОС\hand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7745" y="4599244"/>
            <a:ext cx="497137" cy="497137"/>
          </a:xfrm>
          <a:prstGeom prst="rect">
            <a:avLst/>
          </a:prstGeom>
          <a:noFill/>
          <a:extLst>
            <a:ext uri="{909E8E84-426E-40DD-AFC4-6F175D3DCCD1}">
              <a14:hiddenFill xmlns:a14="http://schemas.microsoft.com/office/drawing/2010/main">
                <a:solidFill>
                  <a:srgbClr val="FFFFFF"/>
                </a:solidFill>
              </a14:hiddenFill>
            </a:ext>
          </a:extLst>
        </p:spPr>
      </p:pic>
      <p:pic>
        <p:nvPicPr>
          <p:cNvPr id="2129" name="Picture 81" descr="C:\Users\Лев\Downloads\АСМОС\images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581128"/>
            <a:ext cx="465372" cy="465372"/>
          </a:xfrm>
          <a:prstGeom prst="rect">
            <a:avLst/>
          </a:prstGeom>
          <a:noFill/>
          <a:extLst>
            <a:ext uri="{909E8E84-426E-40DD-AFC4-6F175D3DCCD1}">
              <a14:hiddenFill xmlns:a14="http://schemas.microsoft.com/office/drawing/2010/main">
                <a:solidFill>
                  <a:srgbClr val="FFFFFF"/>
                </a:solidFill>
              </a14:hiddenFill>
            </a:ext>
          </a:extLst>
        </p:spPr>
      </p:pic>
      <p:sp>
        <p:nvSpPr>
          <p:cNvPr id="87" name="Надпись 22"/>
          <p:cNvSpPr txBox="1">
            <a:spLocks noChangeArrowheads="1"/>
          </p:cNvSpPr>
          <p:nvPr/>
        </p:nvSpPr>
        <p:spPr bwMode="auto">
          <a:xfrm>
            <a:off x="7001396" y="3862437"/>
            <a:ext cx="1243012" cy="574675"/>
          </a:xfrm>
          <a:prstGeom prst="rect">
            <a:avLst/>
          </a:prstGeom>
          <a:noFill/>
          <a:ln w="3175">
            <a:no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ct val="0"/>
              </a:spcAft>
            </a:pPr>
            <a:r>
              <a:rPr lang="en-US" altLang="ru-RU" sz="900" b="1" dirty="0">
                <a:solidFill>
                  <a:schemeClr val="accent5">
                    <a:lumMod val="50000"/>
                  </a:schemeClr>
                </a:solidFill>
                <a:latin typeface="+mj-lt"/>
                <a:ea typeface="Calibri" pitchFamily="34" charset="0"/>
                <a:cs typeface="Times New Roman" pitchFamily="18" charset="0"/>
              </a:rPr>
              <a:t>Total </a:t>
            </a:r>
          </a:p>
          <a:p>
            <a:pPr lvl="0" algn="ctr" fontAlgn="base">
              <a:spcBef>
                <a:spcPct val="0"/>
              </a:spcBef>
              <a:spcAft>
                <a:spcPct val="0"/>
              </a:spcAft>
            </a:pPr>
            <a:r>
              <a:rPr lang="en-US" altLang="ru-RU" sz="900" b="1" dirty="0">
                <a:solidFill>
                  <a:schemeClr val="accent5">
                    <a:lumMod val="50000"/>
                  </a:schemeClr>
                </a:solidFill>
                <a:latin typeface="+mj-lt"/>
                <a:ea typeface="Calibri" pitchFamily="34" charset="0"/>
                <a:cs typeface="Times New Roman" pitchFamily="18" charset="0"/>
              </a:rPr>
              <a:t>revenue</a:t>
            </a:r>
            <a:endParaRPr kumimoji="0" lang="ru-RU" altLang="ru-RU" sz="900" b="1" i="0" u="none" strike="noStrike" cap="none" normalizeH="0" baseline="0" dirty="0">
              <a:ln>
                <a:noFill/>
              </a:ln>
              <a:solidFill>
                <a:schemeClr val="accent5">
                  <a:lumMod val="50000"/>
                </a:schemeClr>
              </a:solidFill>
              <a:effectLst/>
              <a:latin typeface="+mj-lt"/>
              <a:cs typeface="Arial" pitchFamily="34" charset="0"/>
            </a:endParaRPr>
          </a:p>
        </p:txBody>
      </p:sp>
      <p:pic>
        <p:nvPicPr>
          <p:cNvPr id="2130" name="Picture 82" descr="C:\Users\Лев\Downloads\АСМОС\no-translate-detected_318-4854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05452" y="3573016"/>
            <a:ext cx="217239" cy="217239"/>
          </a:xfrm>
          <a:prstGeom prst="rect">
            <a:avLst/>
          </a:prstGeom>
          <a:solidFill>
            <a:schemeClr val="tx1">
              <a:lumMod val="65000"/>
              <a:lumOff val="35000"/>
            </a:schemeClr>
          </a:solidFill>
        </p:spPr>
      </p:pic>
      <p:pic>
        <p:nvPicPr>
          <p:cNvPr id="2131" name="Picture 83" descr="C:\Users\Лев\Downloads\АСМОС\9-9-9.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0012" y="1628800"/>
            <a:ext cx="416968" cy="416968"/>
          </a:xfrm>
          <a:prstGeom prst="rect">
            <a:avLst/>
          </a:prstGeom>
          <a:noFill/>
          <a:extLst>
            <a:ext uri="{909E8E84-426E-40DD-AFC4-6F175D3DCCD1}">
              <a14:hiddenFill xmlns:a14="http://schemas.microsoft.com/office/drawing/2010/main">
                <a:solidFill>
                  <a:srgbClr val="FFFFFF"/>
                </a:solidFill>
              </a14:hiddenFill>
            </a:ext>
          </a:extLst>
        </p:spPr>
      </p:pic>
      <p:pic>
        <p:nvPicPr>
          <p:cNvPr id="2133" name="Picture 85" descr="C:\Users\Лев\Downloads\АСМОС\depositphotos_51422845-stock-illustration-vector-calculator-black-ico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01196" y="1597008"/>
            <a:ext cx="463840" cy="463840"/>
          </a:xfrm>
          <a:prstGeom prst="rect">
            <a:avLst/>
          </a:prstGeom>
          <a:noFill/>
          <a:extLst>
            <a:ext uri="{909E8E84-426E-40DD-AFC4-6F175D3DCCD1}">
              <a14:hiddenFill xmlns:a14="http://schemas.microsoft.com/office/drawing/2010/main">
                <a:solidFill>
                  <a:srgbClr val="FFFFFF"/>
                </a:solidFill>
              </a14:hiddenFill>
            </a:ext>
          </a:extLst>
        </p:spPr>
      </p:pic>
      <p:pic>
        <p:nvPicPr>
          <p:cNvPr id="2135" name="Picture 87" descr="C:\Users\Лев\Downloads\АСМОС\image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2112" y="2852936"/>
            <a:ext cx="288032" cy="288032"/>
          </a:xfrm>
          <a:prstGeom prst="rect">
            <a:avLst/>
          </a:prstGeom>
          <a:noFill/>
          <a:extLst>
            <a:ext uri="{909E8E84-426E-40DD-AFC4-6F175D3DCCD1}">
              <a14:hiddenFill xmlns:a14="http://schemas.microsoft.com/office/drawing/2010/main">
                <a:solidFill>
                  <a:srgbClr val="FFFFFF"/>
                </a:solidFill>
              </a14:hiddenFill>
            </a:ext>
          </a:extLst>
        </p:spPr>
      </p:pic>
      <p:pic>
        <p:nvPicPr>
          <p:cNvPr id="2136" name="Picture 8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03814" y="3679798"/>
            <a:ext cx="1032682" cy="438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Прямоугольник 96"/>
          <p:cNvSpPr/>
          <p:nvPr/>
        </p:nvSpPr>
        <p:spPr>
          <a:xfrm>
            <a:off x="8183691" y="3429000"/>
            <a:ext cx="885944" cy="256028"/>
          </a:xfrm>
          <a:prstGeom prst="rect">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schemeClr val="bg1"/>
                </a:solidFill>
                <a:latin typeface="+mj-lt"/>
              </a:rPr>
              <a:t>Profit</a:t>
            </a:r>
            <a:endParaRPr lang="ru-RU" sz="1100" b="1" dirty="0">
              <a:solidFill>
                <a:schemeClr val="bg1"/>
              </a:solidFill>
              <a:latin typeface="+mj-lt"/>
            </a:endParaRPr>
          </a:p>
        </p:txBody>
      </p:sp>
      <p:pic>
        <p:nvPicPr>
          <p:cNvPr id="2137" name="Picture 89" descr="C:\Users\Лев\Downloads\АСМОС\w512h5121390848193moneybag51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22717" y="2996952"/>
            <a:ext cx="407892" cy="407892"/>
          </a:xfrm>
          <a:prstGeom prst="rect">
            <a:avLst/>
          </a:prstGeom>
          <a:noFill/>
          <a:extLst>
            <a:ext uri="{909E8E84-426E-40DD-AFC4-6F175D3DCCD1}">
              <a14:hiddenFill xmlns:a14="http://schemas.microsoft.com/office/drawing/2010/main">
                <a:solidFill>
                  <a:srgbClr val="FFFFFF"/>
                </a:solidFill>
              </a14:hiddenFill>
            </a:ext>
          </a:extLst>
        </p:spPr>
      </p:pic>
      <p:sp>
        <p:nvSpPr>
          <p:cNvPr id="44" name="Объект 2">
            <a:extLst>
              <a:ext uri="{FF2B5EF4-FFF2-40B4-BE49-F238E27FC236}">
                <a16:creationId xmlns:a16="http://schemas.microsoft.com/office/drawing/2014/main" id="{551F1041-9C60-4A35-92DB-5845713D3F2B}"/>
              </a:ext>
            </a:extLst>
          </p:cNvPr>
          <p:cNvSpPr>
            <a:spLocks noGrp="1"/>
          </p:cNvSpPr>
          <p:nvPr>
            <p:ph idx="1"/>
          </p:nvPr>
        </p:nvSpPr>
        <p:spPr>
          <a:xfrm>
            <a:off x="504869" y="102848"/>
            <a:ext cx="7979673" cy="561870"/>
          </a:xfrm>
        </p:spPr>
        <p:txBody>
          <a:bodyPr>
            <a:normAutofit/>
          </a:bodyPr>
          <a:lstStyle/>
          <a:p>
            <a:pPr marL="0" indent="0" algn="ctr">
              <a:buNone/>
            </a:pPr>
            <a:r>
              <a:rPr lang="en-US" b="1" dirty="0">
                <a:solidFill>
                  <a:schemeClr val="tx1">
                    <a:lumMod val="65000"/>
                    <a:lumOff val="35000"/>
                  </a:schemeClr>
                </a:solidFill>
              </a:rPr>
              <a:t>COD Implementation into Your Sales System</a:t>
            </a:r>
            <a:endParaRPr lang="ru-RU" b="1" dirty="0">
              <a:solidFill>
                <a:schemeClr val="tx1">
                  <a:lumMod val="65000"/>
                  <a:lumOff val="35000"/>
                </a:schemeClr>
              </a:solidFill>
            </a:endParaRPr>
          </a:p>
        </p:txBody>
      </p:sp>
    </p:spTree>
    <p:extLst>
      <p:ext uri="{BB962C8B-B14F-4D97-AF65-F5344CB8AC3E}">
        <p14:creationId xmlns:p14="http://schemas.microsoft.com/office/powerpoint/2010/main" val="1758294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a:extLst>
              <a:ext uri="{FF2B5EF4-FFF2-40B4-BE49-F238E27FC236}">
                <a16:creationId xmlns:a16="http://schemas.microsoft.com/office/drawing/2014/main" id="{6C2D083C-69AA-4905-A013-524A9A20E27C}"/>
              </a:ext>
            </a:extLst>
          </p:cNvPr>
          <p:cNvSpPr>
            <a:spLocks noGrp="1"/>
          </p:cNvSpPr>
          <p:nvPr>
            <p:ph idx="1"/>
          </p:nvPr>
        </p:nvSpPr>
        <p:spPr>
          <a:xfrm>
            <a:off x="215516" y="253994"/>
            <a:ext cx="8712968" cy="923768"/>
          </a:xfrm>
        </p:spPr>
        <p:txBody>
          <a:bodyPr>
            <a:noAutofit/>
          </a:bodyPr>
          <a:lstStyle/>
          <a:p>
            <a:pPr marL="0" indent="0" algn="ctr">
              <a:buNone/>
            </a:pPr>
            <a:r>
              <a:rPr lang="en-US" b="1" dirty="0">
                <a:solidFill>
                  <a:srgbClr val="595959"/>
                </a:solidFill>
              </a:rPr>
              <a:t>Price Demand Curve and Optimized Price Segments for Services and FMCG Market (Model A)</a:t>
            </a:r>
            <a:endParaRPr lang="ru-RU" b="1" dirty="0">
              <a:solidFill>
                <a:srgbClr val="595959"/>
              </a:solidFill>
            </a:endParaRPr>
          </a:p>
        </p:txBody>
      </p:sp>
      <p:pic>
        <p:nvPicPr>
          <p:cNvPr id="2" name="Рисунок 1">
            <a:extLst>
              <a:ext uri="{FF2B5EF4-FFF2-40B4-BE49-F238E27FC236}">
                <a16:creationId xmlns:a16="http://schemas.microsoft.com/office/drawing/2014/main" id="{D405E3AE-7E21-4EFD-859A-DB7D69C6A3BB}"/>
              </a:ext>
            </a:extLst>
          </p:cNvPr>
          <p:cNvPicPr>
            <a:picLocks noChangeAspect="1"/>
          </p:cNvPicPr>
          <p:nvPr/>
        </p:nvPicPr>
        <p:blipFill>
          <a:blip r:embed="rId2"/>
          <a:stretch>
            <a:fillRect/>
          </a:stretch>
        </p:blipFill>
        <p:spPr>
          <a:xfrm>
            <a:off x="32897" y="1832242"/>
            <a:ext cx="4952510" cy="3305063"/>
          </a:xfrm>
          <a:prstGeom prst="rect">
            <a:avLst/>
          </a:prstGeom>
        </p:spPr>
      </p:pic>
      <p:sp>
        <p:nvSpPr>
          <p:cNvPr id="3" name="TextBox 2">
            <a:extLst>
              <a:ext uri="{FF2B5EF4-FFF2-40B4-BE49-F238E27FC236}">
                <a16:creationId xmlns:a16="http://schemas.microsoft.com/office/drawing/2014/main" id="{F91923F1-A9ED-4B5B-A142-14E4A286379B}"/>
              </a:ext>
            </a:extLst>
          </p:cNvPr>
          <p:cNvSpPr txBox="1"/>
          <p:nvPr/>
        </p:nvSpPr>
        <p:spPr>
          <a:xfrm>
            <a:off x="763598" y="1566121"/>
            <a:ext cx="3384376" cy="26391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srgbClr val="0088BF"/>
                </a:solidFill>
                <a:effectLst/>
                <a:uLnTx/>
                <a:uFillTx/>
                <a:latin typeface="Tahoma" panose="020B0604030504040204" pitchFamily="34" charset="0"/>
                <a:ea typeface="Times New Roman" panose="02020603050405020304" pitchFamily="18" charset="0"/>
                <a:cs typeface="Times New Roman" panose="02020603050405020304" pitchFamily="18" charset="0"/>
              </a:rPr>
              <a:t>Price Demand Curve Based on Real Sales Results</a:t>
            </a:r>
            <a:endParaRPr kumimoji="0" lang="ru-RU" sz="1800" b="0" i="0" u="none" strike="noStrike" kern="1200" cap="none" spc="0" normalizeH="0" baseline="0" noProof="0" dirty="0">
              <a:ln>
                <a:noFill/>
              </a:ln>
              <a:solidFill>
                <a:prstClr val="black"/>
              </a:solidFill>
              <a:effectLst/>
              <a:uLnTx/>
              <a:uFillTx/>
              <a:latin typeface="Palatino Linotype"/>
              <a:ea typeface="+mn-ea"/>
              <a:cs typeface="+mn-cs"/>
            </a:endParaRPr>
          </a:p>
        </p:txBody>
      </p:sp>
      <p:pic>
        <p:nvPicPr>
          <p:cNvPr id="6" name="Рисунок 5">
            <a:extLst>
              <a:ext uri="{FF2B5EF4-FFF2-40B4-BE49-F238E27FC236}">
                <a16:creationId xmlns:a16="http://schemas.microsoft.com/office/drawing/2014/main" id="{32657AF5-3FB4-4D21-BFC3-F93BAA75D69E}"/>
              </a:ext>
            </a:extLst>
          </p:cNvPr>
          <p:cNvPicPr>
            <a:picLocks noChangeAspect="1"/>
          </p:cNvPicPr>
          <p:nvPr/>
        </p:nvPicPr>
        <p:blipFill>
          <a:blip r:embed="rId3"/>
          <a:stretch>
            <a:fillRect/>
          </a:stretch>
        </p:blipFill>
        <p:spPr>
          <a:xfrm>
            <a:off x="4518371" y="1854857"/>
            <a:ext cx="4952511" cy="3305063"/>
          </a:xfrm>
          <a:prstGeom prst="rect">
            <a:avLst/>
          </a:prstGeom>
        </p:spPr>
      </p:pic>
      <p:sp>
        <p:nvSpPr>
          <p:cNvPr id="7" name="TextBox 6">
            <a:extLst>
              <a:ext uri="{FF2B5EF4-FFF2-40B4-BE49-F238E27FC236}">
                <a16:creationId xmlns:a16="http://schemas.microsoft.com/office/drawing/2014/main" id="{89D8308C-B691-4585-8667-C73E18E80F73}"/>
              </a:ext>
            </a:extLst>
          </p:cNvPr>
          <p:cNvSpPr txBox="1"/>
          <p:nvPr/>
        </p:nvSpPr>
        <p:spPr>
          <a:xfrm>
            <a:off x="5366425" y="1593247"/>
            <a:ext cx="410445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88BF"/>
                </a:solidFill>
                <a:effectLst/>
                <a:uLnTx/>
                <a:uFillTx/>
                <a:latin typeface="Tahoma" panose="020B0604030504040204" pitchFamily="34" charset="0"/>
                <a:ea typeface="Times New Roman" panose="02020603050405020304" pitchFamily="18" charset="0"/>
                <a:cs typeface="+mn-cs"/>
              </a:rPr>
              <a:t>Price segments providing maximum demand</a:t>
            </a:r>
            <a:endParaRPr kumimoji="0" lang="ru-RU" sz="1100" b="0" i="0" u="none" strike="noStrike" kern="1200" cap="none" spc="0" normalizeH="0" baseline="0" noProof="0" dirty="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3435561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98F69A-C5ED-4B2C-9BCA-0F9287AD495C}"/>
              </a:ext>
            </a:extLst>
          </p:cNvPr>
          <p:cNvSpPr>
            <a:spLocks noGrp="1"/>
          </p:cNvSpPr>
          <p:nvPr>
            <p:ph type="title"/>
          </p:nvPr>
        </p:nvSpPr>
        <p:spPr>
          <a:xfrm>
            <a:off x="457200" y="260648"/>
            <a:ext cx="8229600" cy="936104"/>
          </a:xfrm>
        </p:spPr>
        <p:txBody>
          <a:bodyPr/>
          <a:lstStyle/>
          <a:p>
            <a:pPr>
              <a:lnSpc>
                <a:spcPct val="100000"/>
              </a:lnSpc>
            </a:pPr>
            <a:r>
              <a:rPr lang="en-US" sz="2400" b="1" dirty="0">
                <a:solidFill>
                  <a:srgbClr val="595959"/>
                </a:solidFill>
                <a:effectLst/>
                <a:latin typeface="Century Gothic"/>
                <a:ea typeface="+mn-ea"/>
                <a:cs typeface="+mn-cs"/>
              </a:rPr>
              <a:t>Price Demand Curve and Optimized Price Segments for Durable Goods Market (Model B)</a:t>
            </a:r>
            <a:endParaRPr lang="ru-RU" sz="2400" dirty="0">
              <a:latin typeface="Palatino Linotype" panose="02040502050505030304" pitchFamily="18" charset="0"/>
            </a:endParaRPr>
          </a:p>
        </p:txBody>
      </p:sp>
      <p:sp>
        <p:nvSpPr>
          <p:cNvPr id="3" name="TextBox 2">
            <a:extLst>
              <a:ext uri="{FF2B5EF4-FFF2-40B4-BE49-F238E27FC236}">
                <a16:creationId xmlns:a16="http://schemas.microsoft.com/office/drawing/2014/main" id="{1C1CD671-5027-48D5-BF13-FCC3B0F03B00}"/>
              </a:ext>
            </a:extLst>
          </p:cNvPr>
          <p:cNvSpPr txBox="1"/>
          <p:nvPr/>
        </p:nvSpPr>
        <p:spPr>
          <a:xfrm>
            <a:off x="899592" y="1759858"/>
            <a:ext cx="3672408" cy="261610"/>
          </a:xfrm>
          <a:prstGeom prst="rect">
            <a:avLst/>
          </a:prstGeom>
          <a:noFill/>
        </p:spPr>
        <p:txBody>
          <a:bodyPr wrap="square" rtlCol="0">
            <a:spAutoFit/>
          </a:bodyPr>
          <a:lstStyle/>
          <a:p>
            <a:r>
              <a:rPr lang="en-US" sz="1100" dirty="0">
                <a:solidFill>
                  <a:srgbClr val="0088BF"/>
                </a:solidFill>
                <a:latin typeface="Tahoma" panose="020B0604030504040204" pitchFamily="34" charset="0"/>
                <a:ea typeface="Times New Roman" panose="02020603050405020304" pitchFamily="18" charset="0"/>
              </a:rPr>
              <a:t>Price Demand Curve Based on Real Sales Results</a:t>
            </a:r>
            <a:endParaRPr lang="ru-RU" sz="1100" dirty="0"/>
          </a:p>
        </p:txBody>
      </p:sp>
      <p:pic>
        <p:nvPicPr>
          <p:cNvPr id="5" name="Рисунок 4" descr="C:\Users\DELL\AppData\Local\Microsoft\Windows\INetCache\Content.MSO\65BC6E46.tmp">
            <a:extLst>
              <a:ext uri="{FF2B5EF4-FFF2-40B4-BE49-F238E27FC236}">
                <a16:creationId xmlns:a16="http://schemas.microsoft.com/office/drawing/2014/main" id="{6D7C56A6-AA97-4422-BC1E-AB0E6BA0012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9512" y="2021469"/>
            <a:ext cx="4560138" cy="3333450"/>
          </a:xfrm>
          <a:prstGeom prst="rect">
            <a:avLst/>
          </a:prstGeom>
          <a:noFill/>
          <a:ln>
            <a:noFill/>
          </a:ln>
        </p:spPr>
      </p:pic>
      <p:sp>
        <p:nvSpPr>
          <p:cNvPr id="6" name="TextBox 5">
            <a:extLst>
              <a:ext uri="{FF2B5EF4-FFF2-40B4-BE49-F238E27FC236}">
                <a16:creationId xmlns:a16="http://schemas.microsoft.com/office/drawing/2014/main" id="{BBF427DB-57F5-4174-866E-AA2CCA45B788}"/>
              </a:ext>
            </a:extLst>
          </p:cNvPr>
          <p:cNvSpPr txBox="1"/>
          <p:nvPr/>
        </p:nvSpPr>
        <p:spPr>
          <a:xfrm>
            <a:off x="5497760" y="1759858"/>
            <a:ext cx="3466728" cy="261610"/>
          </a:xfrm>
          <a:prstGeom prst="rect">
            <a:avLst/>
          </a:prstGeom>
          <a:noFill/>
        </p:spPr>
        <p:txBody>
          <a:bodyPr wrap="square" rtlCol="0">
            <a:spAutoFit/>
          </a:bodyPr>
          <a:lstStyle/>
          <a:p>
            <a:r>
              <a:rPr lang="en-US" sz="1100" dirty="0">
                <a:solidFill>
                  <a:srgbClr val="0088BF"/>
                </a:solidFill>
                <a:latin typeface="Tahoma" panose="020B0604030504040204" pitchFamily="34" charset="0"/>
                <a:ea typeface="Times New Roman" panose="02020603050405020304" pitchFamily="18" charset="0"/>
              </a:rPr>
              <a:t>Price segments providing maximum demand</a:t>
            </a:r>
            <a:endParaRPr lang="ru-RU" sz="1100" dirty="0"/>
          </a:p>
        </p:txBody>
      </p:sp>
      <p:pic>
        <p:nvPicPr>
          <p:cNvPr id="7" name="Рисунок 6" descr="C:\Users\DELL\AppData\Local\Microsoft\Windows\INetCache\Content.MSO\8A70B48A.tmp">
            <a:extLst>
              <a:ext uri="{FF2B5EF4-FFF2-40B4-BE49-F238E27FC236}">
                <a16:creationId xmlns:a16="http://schemas.microsoft.com/office/drawing/2014/main" id="{971F5322-4718-405D-8088-8ABA5B2DFD8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21469"/>
            <a:ext cx="4741369" cy="3333451"/>
          </a:xfrm>
          <a:prstGeom prst="rect">
            <a:avLst/>
          </a:prstGeom>
          <a:noFill/>
          <a:ln>
            <a:noFill/>
          </a:ln>
        </p:spPr>
      </p:pic>
    </p:spTree>
    <p:extLst>
      <p:ext uri="{BB962C8B-B14F-4D97-AF65-F5344CB8AC3E}">
        <p14:creationId xmlns:p14="http://schemas.microsoft.com/office/powerpoint/2010/main" val="1282153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2842</TotalTime>
  <Words>574</Words>
  <Application>Microsoft Office PowerPoint</Application>
  <PresentationFormat>Экран (4:3)</PresentationFormat>
  <Paragraphs>130</Paragraphs>
  <Slides>12</Slides>
  <Notes>3</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12</vt:i4>
      </vt:variant>
    </vt:vector>
  </HeadingPairs>
  <TitlesOfParts>
    <vt:vector size="22" baseType="lpstr">
      <vt:lpstr>Arial</vt:lpstr>
      <vt:lpstr>Arial Black</vt:lpstr>
      <vt:lpstr>Bookman Old Style</vt:lpstr>
      <vt:lpstr>Calibri</vt:lpstr>
      <vt:lpstr>Candara</vt:lpstr>
      <vt:lpstr>Century Gothic</vt:lpstr>
      <vt:lpstr>Courier New</vt:lpstr>
      <vt:lpstr>Palatino Linotype</vt:lpstr>
      <vt:lpstr>Tahoma</vt:lpstr>
      <vt:lpstr>Исполнительная</vt:lpstr>
      <vt:lpstr> COD changes the world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Price Demand Curve and Optimized Price Segments for Durable Goods Market (Model B)</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АСМОС</dc:title>
  <dc:creator>Лев</dc:creator>
  <cp:lastModifiedBy>Евгения Карасева</cp:lastModifiedBy>
  <cp:revision>140</cp:revision>
  <cp:lastPrinted>2021-07-11T15:01:07Z</cp:lastPrinted>
  <dcterms:created xsi:type="dcterms:W3CDTF">2017-03-11T06:09:17Z</dcterms:created>
  <dcterms:modified xsi:type="dcterms:W3CDTF">2021-09-28T09:43:12Z</dcterms:modified>
</cp:coreProperties>
</file>